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1" r:id="rId1"/>
  </p:sldMasterIdLst>
  <p:notesMasterIdLst>
    <p:notesMasterId r:id="rId44"/>
  </p:notesMasterIdLst>
  <p:sldIdLst>
    <p:sldId id="256" r:id="rId2"/>
    <p:sldId id="460" r:id="rId3"/>
    <p:sldId id="575" r:id="rId4"/>
    <p:sldId id="561" r:id="rId5"/>
    <p:sldId id="562" r:id="rId6"/>
    <p:sldId id="563" r:id="rId7"/>
    <p:sldId id="569" r:id="rId8"/>
    <p:sldId id="564" r:id="rId9"/>
    <p:sldId id="565" r:id="rId10"/>
    <p:sldId id="566" r:id="rId11"/>
    <p:sldId id="568" r:id="rId12"/>
    <p:sldId id="571" r:id="rId13"/>
    <p:sldId id="572" r:id="rId14"/>
    <p:sldId id="573" r:id="rId15"/>
    <p:sldId id="574" r:id="rId16"/>
    <p:sldId id="576" r:id="rId17"/>
    <p:sldId id="550" r:id="rId18"/>
    <p:sldId id="551" r:id="rId19"/>
    <p:sldId id="510" r:id="rId20"/>
    <p:sldId id="504" r:id="rId21"/>
    <p:sldId id="505" r:id="rId22"/>
    <p:sldId id="516" r:id="rId23"/>
    <p:sldId id="508" r:id="rId24"/>
    <p:sldId id="517" r:id="rId25"/>
    <p:sldId id="552" r:id="rId26"/>
    <p:sldId id="554" r:id="rId27"/>
    <p:sldId id="555" r:id="rId28"/>
    <p:sldId id="556" r:id="rId29"/>
    <p:sldId id="560" r:id="rId30"/>
    <p:sldId id="521" r:id="rId31"/>
    <p:sldId id="531" r:id="rId32"/>
    <p:sldId id="523" r:id="rId33"/>
    <p:sldId id="524" r:id="rId34"/>
    <p:sldId id="525" r:id="rId35"/>
    <p:sldId id="526" r:id="rId36"/>
    <p:sldId id="527" r:id="rId37"/>
    <p:sldId id="528" r:id="rId38"/>
    <p:sldId id="577" r:id="rId39"/>
    <p:sldId id="529" r:id="rId40"/>
    <p:sldId id="530" r:id="rId41"/>
    <p:sldId id="542" r:id="rId42"/>
    <p:sldId id="54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41E63B-9D1B-6A4F-AB97-C8D773062381}">
          <p14:sldIdLst>
            <p14:sldId id="256"/>
            <p14:sldId id="460"/>
            <p14:sldId id="575"/>
            <p14:sldId id="561"/>
            <p14:sldId id="562"/>
            <p14:sldId id="563"/>
            <p14:sldId id="569"/>
            <p14:sldId id="564"/>
            <p14:sldId id="565"/>
            <p14:sldId id="566"/>
            <p14:sldId id="568"/>
            <p14:sldId id="571"/>
            <p14:sldId id="572"/>
            <p14:sldId id="573"/>
            <p14:sldId id="574"/>
            <p14:sldId id="576"/>
            <p14:sldId id="550"/>
            <p14:sldId id="551"/>
            <p14:sldId id="510"/>
            <p14:sldId id="504"/>
            <p14:sldId id="505"/>
            <p14:sldId id="516"/>
            <p14:sldId id="508"/>
            <p14:sldId id="517"/>
            <p14:sldId id="552"/>
            <p14:sldId id="554"/>
            <p14:sldId id="555"/>
            <p14:sldId id="556"/>
            <p14:sldId id="560"/>
            <p14:sldId id="521"/>
            <p14:sldId id="531"/>
            <p14:sldId id="523"/>
            <p14:sldId id="524"/>
            <p14:sldId id="525"/>
            <p14:sldId id="526"/>
            <p14:sldId id="527"/>
            <p14:sldId id="528"/>
            <p14:sldId id="577"/>
            <p14:sldId id="529"/>
            <p14:sldId id="530"/>
            <p14:sldId id="542"/>
            <p14:sldId id="54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AFF"/>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194" autoAdjust="0"/>
  </p:normalViewPr>
  <p:slideViewPr>
    <p:cSldViewPr snapToGrid="0" snapToObjects="1">
      <p:cViewPr varScale="1">
        <p:scale>
          <a:sx n="96" d="100"/>
          <a:sy n="96" d="100"/>
        </p:scale>
        <p:origin x="-147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1C4858-3119-3145-91BD-ECA7D8506D28}" type="datetimeFigureOut">
              <a:rPr lang="en-US" smtClean="0"/>
              <a:t>5/25/18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D027BC-4386-7443-AC6F-91943012E8EC}" type="slidenum">
              <a:rPr lang="en-US" smtClean="0"/>
              <a:t>‹#›</a:t>
            </a:fld>
            <a:endParaRPr lang="en-US"/>
          </a:p>
        </p:txBody>
      </p:sp>
    </p:spTree>
    <p:extLst>
      <p:ext uri="{BB962C8B-B14F-4D97-AF65-F5344CB8AC3E}">
        <p14:creationId xmlns:p14="http://schemas.microsoft.com/office/powerpoint/2010/main" val="6212122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guardian.com/profile/rebecca-ratcliffe" TargetMode="External"/><Relationship Id="rId4" Type="http://schemas.openxmlformats.org/officeDocument/2006/relationships/hyperlink" Target="https://www.theguardian.com/global-development/2017/sep/01/people-are-dying-violence-forces-aid-workers-out-of-central-african-republic"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Zygmunt Bauman (2000) call is </a:t>
            </a:r>
            <a:r>
              <a:rPr lang="en-US" sz="1200" i="1" kern="1200" dirty="0" smtClean="0">
                <a:solidFill>
                  <a:schemeClr val="tx1"/>
                </a:solidFill>
                <a:effectLst/>
                <a:latin typeface="+mn-lt"/>
                <a:ea typeface="+mn-ea"/>
                <a:cs typeface="+mn-cs"/>
              </a:rPr>
              <a:t>Liquid Modernity</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Liquid Times </a:t>
            </a:r>
            <a:r>
              <a:rPr lang="en-US" sz="1200" kern="1200" dirty="0" smtClean="0">
                <a:solidFill>
                  <a:schemeClr val="tx1"/>
                </a:solidFill>
                <a:effectLst/>
                <a:latin typeface="+mn-lt"/>
                <a:ea typeface="+mn-ea"/>
                <a:cs typeface="+mn-cs"/>
              </a:rPr>
              <a:t>(2007). His assessment is that globalization morphed from Fordism (phase III) to Post-Fordism and US Globalization (Phase IV), from stability of nation-state control to the instability, uncertainty, and disaster of Phase IV, where we are now stuck, with no way out.</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a:t>
            </a:fld>
            <a:endParaRPr lang="en-US"/>
          </a:p>
        </p:txBody>
      </p:sp>
    </p:spTree>
    <p:extLst>
      <p:ext uri="{BB962C8B-B14F-4D97-AF65-F5344CB8AC3E}">
        <p14:creationId xmlns:p14="http://schemas.microsoft.com/office/powerpoint/2010/main" val="364187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Euro manufactories have long range plan to meet pollution standards, but cars in Europe are 6 to 8 times what the standards allow. Germany alone has 10,000 deaths a year due to increases in NOx from diesel cars and trucks. </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37</a:t>
            </a:fld>
            <a:endParaRPr lang="en-US"/>
          </a:p>
        </p:txBody>
      </p:sp>
    </p:spTree>
    <p:extLst>
      <p:ext uri="{BB962C8B-B14F-4D97-AF65-F5344CB8AC3E}">
        <p14:creationId xmlns:p14="http://schemas.microsoft.com/office/powerpoint/2010/main" val="146662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Vinnarei &amp; Laine (2017) The moral mechanism of counter accounts: The case of industrial animal production. Accounting Organizations and Society. Vol. 57:</a:t>
            </a:r>
            <a:r>
              <a:rPr lang="en-US" baseline="0" dirty="0" smtClean="0"/>
              <a:t> 1-17. </a:t>
            </a:r>
            <a:endParaRPr lang="en-US" dirty="0" smtClean="0"/>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41</a:t>
            </a:fld>
            <a:endParaRPr lang="en-US" dirty="0"/>
          </a:p>
        </p:txBody>
      </p:sp>
    </p:spTree>
    <p:extLst>
      <p:ext uri="{BB962C8B-B14F-4D97-AF65-F5344CB8AC3E}">
        <p14:creationId xmlns:p14="http://schemas.microsoft.com/office/powerpoint/2010/main" val="256282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10</a:t>
            </a:fld>
            <a:endParaRPr lang="en-US"/>
          </a:p>
        </p:txBody>
      </p:sp>
    </p:spTree>
    <p:extLst>
      <p:ext uri="{BB962C8B-B14F-4D97-AF65-F5344CB8AC3E}">
        <p14:creationId xmlns:p14="http://schemas.microsoft.com/office/powerpoint/2010/main" val="5109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World Bank accessed Feb 21 2018 at https://</a:t>
            </a:r>
            <a:r>
              <a:rPr lang="en-US" dirty="0" err="1" smtClean="0"/>
              <a:t>data.worldbank.org</a:t>
            </a:r>
            <a:r>
              <a:rPr lang="en-US" dirty="0" smtClean="0"/>
              <a:t>/indicator/SI.POV.DDAY</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World Bank Oct 2 2016, accessed Feb 21 2018 at http://</a:t>
            </a:r>
            <a:r>
              <a:rPr lang="en-US" dirty="0" err="1" smtClean="0"/>
              <a:t>www.worldbank.org</a:t>
            </a:r>
            <a:r>
              <a:rPr lang="en-US" dirty="0" smtClean="0"/>
              <a:t>/en/topic/poverty/overview</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AE23F97-2D89-C442-9862-9C883650532E}" type="slidenum">
              <a:rPr lang="en-US" smtClean="0"/>
              <a:t>17</a:t>
            </a:fld>
            <a:endParaRPr lang="en-US"/>
          </a:p>
        </p:txBody>
      </p:sp>
    </p:spTree>
    <p:extLst>
      <p:ext uri="{BB962C8B-B14F-4D97-AF65-F5344CB8AC3E}">
        <p14:creationId xmlns:p14="http://schemas.microsoft.com/office/powerpoint/2010/main" val="134281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18</a:t>
            </a:fld>
            <a:endParaRPr lang="en-US"/>
          </a:p>
        </p:txBody>
      </p:sp>
    </p:spTree>
    <p:extLst>
      <p:ext uri="{BB962C8B-B14F-4D97-AF65-F5344CB8AC3E}">
        <p14:creationId xmlns:p14="http://schemas.microsoft.com/office/powerpoint/2010/main" val="1533533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Anti-narrative and antenarrative do share this in common: both are beyond the closure required of narrative theory” (Boje, 2001: 3)</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“Antenarrative is not the same as ‘anti’-narrative.. In anti-narrative, the person cannot narrate plot or closure, but is in the present moment” e.g. Nancy whose mother has Alzheimer’s (Boje, 2001: 3).</a:t>
            </a: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19</a:t>
            </a:fld>
            <a:endParaRPr lang="en-US"/>
          </a:p>
        </p:txBody>
      </p:sp>
    </p:spTree>
    <p:extLst>
      <p:ext uri="{BB962C8B-B14F-4D97-AF65-F5344CB8AC3E}">
        <p14:creationId xmlns:p14="http://schemas.microsoft.com/office/powerpoint/2010/main" val="274354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picture http://</a:t>
            </a:r>
            <a:r>
              <a:rPr lang="en-US" dirty="0" err="1" smtClean="0"/>
              <a:t>www.dailymail.co.uk</a:t>
            </a:r>
            <a:r>
              <a:rPr lang="en-US" dirty="0" smtClean="0"/>
              <a:t>/news/article-3280872/iPhone-mineral-miners-Africa-use-bare-hands-</a:t>
            </a:r>
            <a:r>
              <a:rPr lang="en-US" dirty="0" err="1" smtClean="0"/>
              <a:t>coltan.html</a:t>
            </a:r>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27</a:t>
            </a:fld>
            <a:endParaRPr lang="en-US"/>
          </a:p>
        </p:txBody>
      </p:sp>
    </p:spTree>
    <p:extLst>
      <p:ext uri="{BB962C8B-B14F-4D97-AF65-F5344CB8AC3E}">
        <p14:creationId xmlns:p14="http://schemas.microsoft.com/office/powerpoint/2010/main" val="235994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Looting, escalating violence, and more death by rival rebel groups in CAR, as aid organizations withdrew at height of malaria season. One result is women are denied a safe place to give birth. Armed rebels entered a hospital where 7,000 sought refuge, and killed a baby held by its mother. 6 Red Cross volunteers were hilled in an attack on a health center. Health workers have to negotiate with armed people to gain access to villages. Stephen O’Brien a UN emergency relief coordinator, said this is “the early warnings of genocide”.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'People are dying': violence forces aid workers out of Central African Republic, by </a:t>
            </a:r>
            <a:r>
              <a:rPr lang="en-US" sz="1200" b="1" u="sng" kern="1200" dirty="0" smtClean="0">
                <a:solidFill>
                  <a:schemeClr val="tx1"/>
                </a:solidFill>
                <a:latin typeface="+mn-lt"/>
                <a:ea typeface="+mn-ea"/>
                <a:cs typeface="+mn-cs"/>
                <a:hlinkClick r:id="rId3"/>
              </a:rPr>
              <a:t>Rebecca Ratcliffe</a:t>
            </a:r>
          </a:p>
          <a:p>
            <a:r>
              <a:rPr lang="nb-NO" sz="1200" kern="1200" dirty="0" smtClean="0">
                <a:solidFill>
                  <a:schemeClr val="tx1"/>
                </a:solidFill>
                <a:latin typeface="+mn-lt"/>
                <a:ea typeface="+mn-ea"/>
                <a:cs typeface="+mn-cs"/>
              </a:rPr>
              <a:t>Fri 1 </a:t>
            </a:r>
            <a:r>
              <a:rPr lang="nb-NO" sz="1200" kern="1200" dirty="0" err="1" smtClean="0">
                <a:solidFill>
                  <a:schemeClr val="tx1"/>
                </a:solidFill>
                <a:latin typeface="+mn-lt"/>
                <a:ea typeface="+mn-ea"/>
                <a:cs typeface="+mn-cs"/>
              </a:rPr>
              <a:t>Sep</a:t>
            </a:r>
            <a:r>
              <a:rPr lang="nb-NO" sz="1200" kern="1200" dirty="0" smtClean="0">
                <a:solidFill>
                  <a:schemeClr val="tx1"/>
                </a:solidFill>
                <a:latin typeface="+mn-lt"/>
                <a:ea typeface="+mn-ea"/>
                <a:cs typeface="+mn-cs"/>
              </a:rPr>
              <a:t> 2017 06.04 EDT</a:t>
            </a:r>
          </a:p>
          <a:p>
            <a:r>
              <a:rPr lang="nb-NO" sz="1200" kern="1200" dirty="0" smtClean="0">
                <a:solidFill>
                  <a:schemeClr val="tx1"/>
                </a:solidFill>
                <a:latin typeface="+mn-lt"/>
                <a:ea typeface="+mn-ea"/>
                <a:cs typeface="+mn-cs"/>
              </a:rPr>
              <a:t>Last </a:t>
            </a:r>
            <a:r>
              <a:rPr lang="nb-NO" sz="1200" kern="1200" dirty="0" err="1" smtClean="0">
                <a:solidFill>
                  <a:schemeClr val="tx1"/>
                </a:solidFill>
                <a:latin typeface="+mn-lt"/>
                <a:ea typeface="+mn-ea"/>
                <a:cs typeface="+mn-cs"/>
              </a:rPr>
              <a:t>modified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on</a:t>
            </a:r>
            <a:r>
              <a:rPr lang="nb-NO" sz="1200" kern="1200" dirty="0" smtClean="0">
                <a:solidFill>
                  <a:schemeClr val="tx1"/>
                </a:solidFill>
                <a:latin typeface="+mn-lt"/>
                <a:ea typeface="+mn-ea"/>
                <a:cs typeface="+mn-cs"/>
              </a:rPr>
              <a:t> Mon 11 </a:t>
            </a:r>
            <a:r>
              <a:rPr lang="nb-NO" sz="1200" kern="1200" dirty="0" err="1" smtClean="0">
                <a:solidFill>
                  <a:schemeClr val="tx1"/>
                </a:solidFill>
                <a:latin typeface="+mn-lt"/>
                <a:ea typeface="+mn-ea"/>
                <a:cs typeface="+mn-cs"/>
              </a:rPr>
              <a:t>Dec</a:t>
            </a:r>
            <a:r>
              <a:rPr lang="nb-NO" sz="1200" kern="1200" dirty="0" smtClean="0">
                <a:solidFill>
                  <a:schemeClr val="tx1"/>
                </a:solidFill>
                <a:latin typeface="+mn-lt"/>
                <a:ea typeface="+mn-ea"/>
                <a:cs typeface="+mn-cs"/>
              </a:rPr>
              <a:t> 2017, </a:t>
            </a:r>
            <a:r>
              <a:rPr lang="nb-NO" sz="1200" kern="1200" dirty="0" err="1" smtClean="0">
                <a:solidFill>
                  <a:schemeClr val="tx1"/>
                </a:solidFill>
                <a:latin typeface="+mn-lt"/>
                <a:ea typeface="+mn-ea"/>
                <a:cs typeface="+mn-cs"/>
              </a:rPr>
              <a:t>accessed</a:t>
            </a:r>
            <a:r>
              <a:rPr lang="nb-NO" sz="1200" kern="1200" dirty="0" smtClean="0">
                <a:solidFill>
                  <a:schemeClr val="tx1"/>
                </a:solidFill>
                <a:latin typeface="+mn-lt"/>
                <a:ea typeface="+mn-ea"/>
                <a:cs typeface="+mn-cs"/>
              </a:rPr>
              <a:t> </a:t>
            </a:r>
            <a:r>
              <a:rPr lang="nb-NO" sz="1200" kern="1200" dirty="0" err="1" smtClean="0">
                <a:solidFill>
                  <a:schemeClr val="tx1"/>
                </a:solidFill>
                <a:latin typeface="+mn-lt"/>
                <a:ea typeface="+mn-ea"/>
                <a:cs typeface="+mn-cs"/>
              </a:rPr>
              <a:t>Feb</a:t>
            </a:r>
            <a:r>
              <a:rPr lang="nb-NO" sz="1200" kern="1200" dirty="0" smtClean="0">
                <a:solidFill>
                  <a:schemeClr val="tx1"/>
                </a:solidFill>
                <a:latin typeface="+mn-lt"/>
                <a:ea typeface="+mn-ea"/>
                <a:cs typeface="+mn-cs"/>
              </a:rPr>
              <a:t> 16 2018 at </a:t>
            </a:r>
            <a:r>
              <a:rPr lang="nb-NO" sz="1200" kern="1200" dirty="0" smtClean="0">
                <a:solidFill>
                  <a:schemeClr val="tx1"/>
                </a:solidFill>
                <a:latin typeface="+mn-lt"/>
                <a:ea typeface="+mn-ea"/>
                <a:cs typeface="+mn-cs"/>
                <a:hlinkClick r:id="rId4"/>
              </a:rPr>
              <a:t>https://www.theguardian.com/global-development/2017/sep/01/people-are-dying-violence-forces-aid-workers-out-of-central-african-republic</a:t>
            </a:r>
          </a:p>
          <a:p>
            <a:endParaRPr lang="nb-NO"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D027BC-4386-7443-AC6F-91943012E8EC}" type="slidenum">
              <a:rPr lang="en-US" smtClean="0"/>
              <a:t>28</a:t>
            </a:fld>
            <a:endParaRPr lang="en-US"/>
          </a:p>
        </p:txBody>
      </p:sp>
    </p:spTree>
    <p:extLst>
      <p:ext uri="{BB962C8B-B14F-4D97-AF65-F5344CB8AC3E}">
        <p14:creationId xmlns:p14="http://schemas.microsoft.com/office/powerpoint/2010/main" val="330827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Retrofitting software in Europe was a lower cost solution (60 pounds each of about 8 million cars sold in Europe) than recalling 250,000 of 560,00 VW cars sold in the US at cost of $22.6 billion. </a:t>
            </a:r>
            <a:endParaRPr lang="en-US" dirty="0"/>
          </a:p>
        </p:txBody>
      </p:sp>
      <p:sp>
        <p:nvSpPr>
          <p:cNvPr id="4" name="Slide Number Placeholder 3"/>
          <p:cNvSpPr>
            <a:spLocks noGrp="1"/>
          </p:cNvSpPr>
          <p:nvPr>
            <p:ph type="sldNum" sz="quarter" idx="10"/>
          </p:nvPr>
        </p:nvSpPr>
        <p:spPr/>
        <p:txBody>
          <a:bodyPr/>
          <a:lstStyle/>
          <a:p>
            <a:fld id="{AFFF8398-4A70-554F-85A2-3406603B521C}" type="slidenum">
              <a:rPr lang="en-US" smtClean="0"/>
              <a:t>32</a:t>
            </a:fld>
            <a:endParaRPr lang="en-US"/>
          </a:p>
        </p:txBody>
      </p:sp>
    </p:spTree>
    <p:extLst>
      <p:ext uri="{BB962C8B-B14F-4D97-AF65-F5344CB8AC3E}">
        <p14:creationId xmlns:p14="http://schemas.microsoft.com/office/powerpoint/2010/main" val="66874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B5717-029D-C04B-836E-6FDD6EA022CA}" type="slidenum">
              <a:rPr lang="en-US" smtClean="0"/>
              <a:t>33</a:t>
            </a:fld>
            <a:endParaRPr lang="en-US"/>
          </a:p>
        </p:txBody>
      </p:sp>
    </p:spTree>
    <p:extLst>
      <p:ext uri="{BB962C8B-B14F-4D97-AF65-F5344CB8AC3E}">
        <p14:creationId xmlns:p14="http://schemas.microsoft.com/office/powerpoint/2010/main" val="240427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E2307-1E40-4E12-8716-25BFDA8E7013}" type="datetime1">
              <a:rPr lang="en-US" smtClean="0"/>
              <a:pPr/>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Tree>
    <p:extLst>
      <p:ext uri="{BB962C8B-B14F-4D97-AF65-F5344CB8AC3E}">
        <p14:creationId xmlns:p14="http://schemas.microsoft.com/office/powerpoint/2010/main" val="308022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809947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92602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Grayscale to Color Picture">
    <p:bg>
      <p:bgPr>
        <a:gradFill rotWithShape="1">
          <a:gsLst>
            <a:gs pos="0">
              <a:srgbClr val="4C4C4C"/>
            </a:gs>
            <a:gs pos="50000">
              <a:srgbClr val="262626"/>
            </a:gs>
            <a:gs pos="100000">
              <a:srgbClr val="000000"/>
            </a:gs>
          </a:gsLst>
          <a:lin ang="54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444D57-87F8-406A-B74C-B6E502340114}" type="datetimeFigureOut">
              <a:rPr lang="en-US" smtClean="0"/>
              <a:t>5/25/18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C8B41F-3CBF-45F1-A7F5-4BDE834EC72E}" type="slidenum">
              <a:rPr lang="en-US" smtClean="0"/>
              <a:t>‹#›</a:t>
            </a:fld>
            <a:endParaRPr lang="en-US" dirty="0"/>
          </a:p>
        </p:txBody>
      </p:sp>
      <p:sp>
        <p:nvSpPr>
          <p:cNvPr id="6" name="Grayscale Picture Placeholder"/>
          <p:cNvSpPr>
            <a:spLocks noGrp="1"/>
          </p:cNvSpPr>
          <p:nvPr>
            <p:ph type="pic" sz="quarter" idx="13"/>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8" name="Color Picture Placeholder"/>
          <p:cNvSpPr>
            <a:spLocks noGrp="1"/>
          </p:cNvSpPr>
          <p:nvPr>
            <p:ph type="pic" sz="quarter" idx="14"/>
          </p:nvPr>
        </p:nvSpPr>
        <p:spPr>
          <a:xfrm>
            <a:off x="1762589" y="931746"/>
            <a:ext cx="5618822" cy="4994508"/>
          </a:xfrm>
          <a:noFill/>
        </p:spPr>
        <p:txBody>
          <a:bodyPr/>
          <a:lstStyle>
            <a:lvl1pPr marL="0" indent="0" algn="ctr">
              <a:buNone/>
              <a:defRPr/>
            </a:lvl1pPr>
          </a:lstStyle>
          <a:p>
            <a:r>
              <a:rPr lang="en-US" dirty="0" smtClean="0"/>
              <a:t>Click icon to add picture</a:t>
            </a:r>
            <a:endParaRPr lang="en-US" dirty="0"/>
          </a:p>
        </p:txBody>
      </p:sp>
      <p:sp>
        <p:nvSpPr>
          <p:cNvPr id="9" name="Instructions"/>
          <p:cNvSpPr/>
          <p:nvPr userDrawn="1"/>
        </p:nvSpPr>
        <p:spPr>
          <a:xfrm>
            <a:off x="9423838"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Make it easier to</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change the pictures</a:t>
            </a:r>
            <a:r>
              <a:rPr lang="en-US" sz="1050" dirty="0" smtClean="0">
                <a:solidFill>
                  <a:prstClr val="white">
                    <a:lumMod val="50000"/>
                  </a:prstClr>
                </a:solidFill>
                <a:latin typeface="Calibri Light" panose="020F0302020204030204" pitchFamily="34" charset="0"/>
                <a:cs typeface="Calibri" panose="020F0502020204030204" pitchFamily="34" charset="0"/>
              </a:rPr>
              <a:t>: Use the Selection Pane to temporarily hide a Picture Placeholder. (Home tab, Select, Selection Pane). Click the eye icon to hide or show an object. </a:t>
            </a:r>
          </a:p>
          <a:p>
            <a:pPr marL="0" marR="0" lvl="0" indent="0" algn="l" defTabSz="685800" rtl="0" eaLnBrk="1" fontAlgn="auto" latinLnBrk="0" hangingPunct="1">
              <a:lnSpc>
                <a:spcPct val="100000"/>
              </a:lnSpc>
              <a:spcBef>
                <a:spcPts val="450"/>
              </a:spcBef>
              <a:spcAft>
                <a:spcPts val="0"/>
              </a:spcAft>
              <a:buClrTx/>
              <a:buSzTx/>
              <a:buFontTx/>
              <a:buNone/>
              <a:tabLst/>
              <a:defRPr/>
            </a:pPr>
            <a:r>
              <a:rPr lang="en-US" sz="1050" dirty="0" smtClean="0">
                <a:solidFill>
                  <a:prstClr val="white">
                    <a:lumMod val="50000"/>
                  </a:prstClr>
                </a:solidFill>
                <a:latin typeface="Calibri Light" panose="020F0302020204030204" pitchFamily="34" charset="0"/>
                <a:cs typeface="Calibri" panose="020F0502020204030204" pitchFamily="34" charset="0"/>
              </a:rPr>
              <a:t>To change the sample image, select the picture and delete it. Now click the Pictures icon in the placeholder to insert your own image. If you don’t see the Pictures icon,</a:t>
            </a:r>
            <a:r>
              <a:rPr lang="en-US" sz="1050" baseline="0" dirty="0" smtClean="0">
                <a:solidFill>
                  <a:prstClr val="white">
                    <a:lumMod val="50000"/>
                  </a:prstClr>
                </a:solidFill>
                <a:latin typeface="Calibri Light" panose="020F0302020204030204" pitchFamily="34" charset="0"/>
                <a:cs typeface="Calibri" panose="020F0502020204030204" pitchFamily="34" charset="0"/>
              </a:rPr>
              <a:t> click the Reset button (Home tab, Slides, Reset).</a:t>
            </a:r>
            <a:endParaRPr lang="en-US" sz="1050" dirty="0" smtClean="0">
              <a:solidFill>
                <a:prstClr val="white">
                  <a:lumMod val="50000"/>
                </a:prstClr>
              </a:solidFill>
              <a:latin typeface="Calibri Light" panose="020F0302020204030204" pitchFamily="34" charset="0"/>
              <a:cs typeface="Calibri" panose="020F0502020204030204" pitchFamily="34" charset="0"/>
            </a:endParaRPr>
          </a:p>
          <a:p>
            <a:pPr>
              <a:spcBef>
                <a:spcPts val="450"/>
              </a:spcBef>
            </a:pPr>
            <a:r>
              <a:rPr lang="en-US" sz="105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marL="0" marR="0" indent="0" algn="l" defTabSz="685800" rtl="0" eaLnBrk="1" fontAlgn="auto" latinLnBrk="0" hangingPunct="1">
              <a:lnSpc>
                <a:spcPct val="100000"/>
              </a:lnSpc>
              <a:spcBef>
                <a:spcPts val="450"/>
              </a:spcBef>
              <a:spcAft>
                <a:spcPts val="0"/>
              </a:spcAft>
              <a:buClrTx/>
              <a:buSzTx/>
              <a:buFontTx/>
              <a:buNone/>
              <a:tabLst/>
              <a:defRPr/>
            </a:pPr>
            <a:r>
              <a:rPr lang="en-US" sz="1050" baseline="0" dirty="0" smtClean="0">
                <a:solidFill>
                  <a:prstClr val="white">
                    <a:lumMod val="50000"/>
                  </a:prstClr>
                </a:solidFill>
                <a:latin typeface="Calibri Light" panose="020F0302020204030204" pitchFamily="34" charset="0"/>
                <a:cs typeface="Calibri" panose="020F0502020204030204" pitchFamily="34" charset="0"/>
              </a:rPr>
              <a:t>Sample picture courtesy of Bill Staples.</a:t>
            </a:r>
          </a:p>
        </p:txBody>
      </p:sp>
    </p:spTree>
    <p:extLst>
      <p:ext uri="{BB962C8B-B14F-4D97-AF65-F5344CB8AC3E}">
        <p14:creationId xmlns:p14="http://schemas.microsoft.com/office/powerpoint/2010/main" val="1314855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64510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11692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786776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18D072-EF12-4AA2-BD71-ABC68B06D0E2}" type="datetime1">
              <a:rPr lang="en-US" smtClean="0"/>
              <a:pPr/>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14249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26053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60272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058899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9611086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110F-3F4E-48D9-B8AA-5D0E825AFDBA}" type="datetime1">
              <a:rPr lang="en-US" smtClean="0"/>
              <a:pPr/>
              <a:t>5/25/18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423659037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davidboje.com/Finland"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vidboje.com/Finland" TargetMode="Externa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8206" y="575351"/>
            <a:ext cx="4465794" cy="763837"/>
          </a:xfrm>
        </p:spPr>
        <p:txBody>
          <a:bodyPr>
            <a:normAutofit/>
          </a:bodyPr>
          <a:lstStyle/>
          <a:p>
            <a:r>
              <a:rPr lang="en-US" sz="3200" b="1" dirty="0" smtClean="0">
                <a:solidFill>
                  <a:srgbClr val="FF0000"/>
                </a:solidFill>
              </a:rPr>
              <a:t>David M. Boje, Ph.D.</a:t>
            </a:r>
          </a:p>
          <a:p>
            <a:endParaRPr lang="en-US" sz="3200" b="1" dirty="0" smtClean="0">
              <a:solidFill>
                <a:schemeClr val="bg2">
                  <a:lumMod val="20000"/>
                  <a:lumOff val="80000"/>
                </a:schemeClr>
              </a:solidFill>
            </a:endParaRPr>
          </a:p>
        </p:txBody>
      </p:sp>
      <p:sp>
        <p:nvSpPr>
          <p:cNvPr id="5" name="TextBox 4"/>
          <p:cNvSpPr txBox="1"/>
          <p:nvPr/>
        </p:nvSpPr>
        <p:spPr>
          <a:xfrm>
            <a:off x="5397110" y="5159624"/>
            <a:ext cx="3971770" cy="984885"/>
          </a:xfrm>
          <a:prstGeom prst="rect">
            <a:avLst/>
          </a:prstGeom>
          <a:solidFill>
            <a:schemeClr val="bg2">
              <a:lumMod val="20000"/>
              <a:lumOff val="80000"/>
            </a:schemeClr>
          </a:solidFill>
        </p:spPr>
        <p:txBody>
          <a:bodyPr wrap="square" rtlCol="0">
            <a:spAutoFit/>
          </a:bodyPr>
          <a:lstStyle/>
          <a:p>
            <a:r>
              <a:rPr lang="en-US" sz="2000" b="1" dirty="0">
                <a:solidFill>
                  <a:srgbClr val="FF0000"/>
                </a:solidFill>
              </a:rPr>
              <a:t>Slides &amp; books </a:t>
            </a:r>
            <a:r>
              <a:rPr lang="en-US" sz="2000" b="1" dirty="0" smtClean="0">
                <a:solidFill>
                  <a:srgbClr val="FF0000"/>
                </a:solidFill>
              </a:rPr>
              <a:t>at</a:t>
            </a:r>
          </a:p>
          <a:p>
            <a:r>
              <a:rPr lang="en-US" sz="2000" b="1" dirty="0" smtClean="0">
                <a:solidFill>
                  <a:srgbClr val="FF0000"/>
                </a:solidFill>
              </a:rPr>
              <a:t> </a:t>
            </a:r>
            <a:r>
              <a:rPr lang="en-US" sz="2000" b="1" dirty="0" smtClean="0">
                <a:solidFill>
                  <a:srgbClr val="FF0000"/>
                </a:solidFill>
                <a:hlinkClick r:id="rId2"/>
              </a:rPr>
              <a:t>http://davidboje.com/Finland</a:t>
            </a:r>
            <a:r>
              <a:rPr lang="en-US" sz="2000" b="1" dirty="0" smtClean="0">
                <a:solidFill>
                  <a:srgbClr val="FF0000"/>
                </a:solidFill>
              </a:rPr>
              <a:t> </a:t>
            </a:r>
            <a:endParaRPr lang="en-US" sz="2400" b="1" dirty="0">
              <a:solidFill>
                <a:srgbClr val="FF0000"/>
              </a:solidFill>
            </a:endParaRPr>
          </a:p>
          <a:p>
            <a:endParaRPr lang="en-US" dirty="0"/>
          </a:p>
        </p:txBody>
      </p:sp>
      <p:pic>
        <p:nvPicPr>
          <p:cNvPr id="6" name="Picture 5"/>
          <p:cNvPicPr>
            <a:picLocks noChangeAspect="1"/>
          </p:cNvPicPr>
          <p:nvPr/>
        </p:nvPicPr>
        <p:blipFill>
          <a:blip r:embed="rId3"/>
          <a:stretch>
            <a:fillRect/>
          </a:stretch>
        </p:blipFill>
        <p:spPr>
          <a:xfrm>
            <a:off x="0" y="0"/>
            <a:ext cx="5141180" cy="6858000"/>
          </a:xfrm>
          <a:prstGeom prst="rect">
            <a:avLst/>
          </a:prstGeom>
        </p:spPr>
      </p:pic>
      <p:sp>
        <p:nvSpPr>
          <p:cNvPr id="2" name="Title 1"/>
          <p:cNvSpPr>
            <a:spLocks noGrp="1"/>
          </p:cNvSpPr>
          <p:nvPr>
            <p:ph type="ctrTitle"/>
          </p:nvPr>
        </p:nvSpPr>
        <p:spPr>
          <a:xfrm>
            <a:off x="5048582" y="1789000"/>
            <a:ext cx="4002819" cy="2760155"/>
          </a:xfrm>
        </p:spPr>
        <p:txBody>
          <a:bodyPr>
            <a:noAutofit/>
          </a:bodyPr>
          <a:lstStyle/>
          <a:p>
            <a:r>
              <a:rPr lang="en-US" sz="4000" b="1" dirty="0">
                <a:solidFill>
                  <a:srgbClr val="FF0000"/>
                </a:solidFill>
              </a:rPr>
              <a:t>Living Story alternatives to Western Narrative Globalization and Human Extinction</a:t>
            </a:r>
          </a:p>
        </p:txBody>
      </p:sp>
    </p:spTree>
    <p:extLst>
      <p:ext uri="{BB962C8B-B14F-4D97-AF65-F5344CB8AC3E}">
        <p14:creationId xmlns:p14="http://schemas.microsoft.com/office/powerpoint/2010/main" val="35658599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15100" y="3759200"/>
            <a:ext cx="2628900" cy="3098800"/>
          </a:xfrm>
          <a:prstGeom prst="rect">
            <a:avLst/>
          </a:prstGeom>
        </p:spPr>
      </p:pic>
      <p:sp>
        <p:nvSpPr>
          <p:cNvPr id="2" name="Title 1"/>
          <p:cNvSpPr>
            <a:spLocks noGrp="1"/>
          </p:cNvSpPr>
          <p:nvPr>
            <p:ph type="title"/>
          </p:nvPr>
        </p:nvSpPr>
        <p:spPr/>
        <p:txBody>
          <a:bodyPr>
            <a:normAutofit/>
          </a:bodyPr>
          <a:lstStyle/>
          <a:p>
            <a:r>
              <a:rPr lang="en-US" dirty="0" smtClean="0"/>
              <a:t>What is Living Story Web?</a:t>
            </a:r>
            <a:endParaRPr lang="en-US" dirty="0"/>
          </a:p>
        </p:txBody>
      </p:sp>
      <p:sp>
        <p:nvSpPr>
          <p:cNvPr id="3" name="Content Placeholder 2"/>
          <p:cNvSpPr>
            <a:spLocks noGrp="1"/>
          </p:cNvSpPr>
          <p:nvPr>
            <p:ph idx="1"/>
          </p:nvPr>
        </p:nvSpPr>
        <p:spPr>
          <a:xfrm>
            <a:off x="136083" y="1723476"/>
            <a:ext cx="8436417" cy="5134524"/>
          </a:xfrm>
        </p:spPr>
        <p:txBody>
          <a:bodyPr>
            <a:normAutofit fontScale="92500" lnSpcReduction="10000"/>
          </a:bodyPr>
          <a:lstStyle/>
          <a:p>
            <a:pPr marL="0" indent="0">
              <a:buNone/>
            </a:pPr>
            <a:r>
              <a:rPr lang="en-US" dirty="0"/>
              <a:t>“Grandpa John told me endless stories about young men who had opportunities to live up to their names. One day, he said, ‘there was a young man named Looks Twice---really, he was more like a boy---who left his village alone to hunt, hoping to bring back some meat. He wanted to prove that he was a man. It was in the springtime. He went without a bow or a lance, and he killed a deer with his knife.’… ‘How did he kill the deer, Grandpa?’ I interrupted. ‘</a:t>
            </a:r>
            <a:r>
              <a:rPr lang="en-US" sz="3200" b="1" dirty="0"/>
              <a:t>You’d better figure that out,’ he said. ‘That’s what will make you a man</a:t>
            </a:r>
            <a:r>
              <a:rPr lang="en-US" dirty="0"/>
              <a:t>.’”  </a:t>
            </a:r>
            <a:r>
              <a:rPr lang="en-US" dirty="0" smtClean="0"/>
              <a:t>(Russell Means, in </a:t>
            </a:r>
            <a:r>
              <a:rPr lang="en-US" dirty="0" err="1" smtClean="0"/>
              <a:t>Fixico</a:t>
            </a:r>
            <a:r>
              <a:rPr lang="en-US" dirty="0" smtClean="0"/>
              <a:t>, p</a:t>
            </a:r>
            <a:r>
              <a:rPr lang="en-US" dirty="0"/>
              <a:t>. </a:t>
            </a:r>
            <a:r>
              <a:rPr lang="en-US" dirty="0" smtClean="0"/>
              <a:t>88, as cited in Rosile, 2016: 239).</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12AA694-00EB-4F4B-AABB-6F50FB178914}" type="slidenum">
              <a:rPr lang="en-US" smtClean="0"/>
              <a:t>10</a:t>
            </a:fld>
            <a:endParaRPr lang="en-US"/>
          </a:p>
        </p:txBody>
      </p:sp>
    </p:spTree>
    <p:extLst>
      <p:ext uri="{BB962C8B-B14F-4D97-AF65-F5344CB8AC3E}">
        <p14:creationId xmlns:p14="http://schemas.microsoft.com/office/powerpoint/2010/main" val="11212611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0779" y="0"/>
            <a:ext cx="7904563" cy="3608207"/>
          </a:xfrm>
          <a:prstGeom prst="rect">
            <a:avLst/>
          </a:prstGeom>
        </p:spPr>
      </p:pic>
      <p:sp>
        <p:nvSpPr>
          <p:cNvPr id="2" name="Title 1"/>
          <p:cNvSpPr>
            <a:spLocks noGrp="1"/>
          </p:cNvSpPr>
          <p:nvPr>
            <p:ph type="title"/>
          </p:nvPr>
        </p:nvSpPr>
        <p:spPr>
          <a:xfrm>
            <a:off x="457200" y="274638"/>
            <a:ext cx="7010923" cy="1143000"/>
          </a:xfrm>
        </p:spPr>
        <p:txBody>
          <a:bodyPr>
            <a:normAutofit fontScale="90000"/>
          </a:bodyPr>
          <a:lstStyle/>
          <a:p>
            <a:r>
              <a:rPr lang="en-US" b="1" dirty="0" smtClean="0">
                <a:solidFill>
                  <a:srgbClr val="FFFFFF"/>
                </a:solidFill>
              </a:rPr>
              <a:t>Living Stories look like this too</a:t>
            </a:r>
            <a:endParaRPr lang="en-US" b="1" dirty="0">
              <a:solidFill>
                <a:srgbClr val="FFFFFF"/>
              </a:solidFill>
            </a:endParaRPr>
          </a:p>
        </p:txBody>
      </p:sp>
      <p:sp>
        <p:nvSpPr>
          <p:cNvPr id="3" name="Content Placeholder 2"/>
          <p:cNvSpPr>
            <a:spLocks noGrp="1"/>
          </p:cNvSpPr>
          <p:nvPr>
            <p:ph idx="1"/>
          </p:nvPr>
        </p:nvSpPr>
        <p:spPr>
          <a:xfrm>
            <a:off x="457200" y="3608207"/>
            <a:ext cx="8350306" cy="3249793"/>
          </a:xfrm>
        </p:spPr>
        <p:txBody>
          <a:bodyPr>
            <a:normAutofit fontScale="70000" lnSpcReduction="20000"/>
          </a:bodyPr>
          <a:lstStyle/>
          <a:p>
            <a:pPr marL="0" indent="0">
              <a:buNone/>
            </a:pPr>
            <a:r>
              <a:rPr lang="en-US" b="1" dirty="0"/>
              <a:t>30,000 documents detailing the physical, sexual, and verbal abuse of immigrant children in the custody of U.S. Customs and Border </a:t>
            </a:r>
            <a:r>
              <a:rPr lang="en-US" b="1" dirty="0" smtClean="0"/>
              <a:t>Protection</a:t>
            </a:r>
            <a:r>
              <a:rPr lang="mr-IN" dirty="0" smtClean="0"/>
              <a:t>–</a:t>
            </a:r>
            <a:r>
              <a:rPr lang="en-US" dirty="0" smtClean="0"/>
              <a:t> </a:t>
            </a:r>
            <a:r>
              <a:rPr lang="en-US" dirty="0" smtClean="0"/>
              <a:t>ACLU</a:t>
            </a:r>
          </a:p>
          <a:p>
            <a:r>
              <a:rPr lang="en-US" dirty="0" smtClean="0"/>
              <a:t>Threatening </a:t>
            </a:r>
            <a:r>
              <a:rPr lang="en-US" dirty="0"/>
              <a:t>children with rape and death</a:t>
            </a:r>
          </a:p>
          <a:p>
            <a:r>
              <a:rPr lang="en-US" dirty="0"/>
              <a:t>Depriving children of food and water and holding them in freezing and unsanitary detention cells</a:t>
            </a:r>
          </a:p>
          <a:p>
            <a:r>
              <a:rPr lang="en-US" dirty="0"/>
              <a:t>Shooting children with Tasers and stun guns</a:t>
            </a:r>
          </a:p>
          <a:p>
            <a:r>
              <a:rPr lang="en-US" dirty="0"/>
              <a:t>Punching </a:t>
            </a:r>
            <a:r>
              <a:rPr lang="en-US" dirty="0" smtClean="0"/>
              <a:t>&amp; Running </a:t>
            </a:r>
            <a:r>
              <a:rPr lang="en-US" dirty="0"/>
              <a:t>over two minors with a patrol vehicles</a:t>
            </a:r>
          </a:p>
          <a:p>
            <a:r>
              <a:rPr lang="en-US" dirty="0" smtClean="0"/>
              <a:t>Subjecting </a:t>
            </a:r>
            <a:r>
              <a:rPr lang="en-US" dirty="0"/>
              <a:t>a 16-year-old girl to a search in which they forcefully spread her legs and touched her genitals</a:t>
            </a:r>
          </a:p>
          <a:p>
            <a:pPr marL="0" indent="0">
              <a:buNone/>
            </a:pPr>
            <a:endParaRPr lang="en-US" b="1" dirty="0"/>
          </a:p>
        </p:txBody>
      </p:sp>
    </p:spTree>
    <p:extLst>
      <p:ext uri="{BB962C8B-B14F-4D97-AF65-F5344CB8AC3E}">
        <p14:creationId xmlns:p14="http://schemas.microsoft.com/office/powerpoint/2010/main" val="38770256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airfoodprogram.org/cms/wp-content/uploads/2016/02/Savory_Ad_3_shadow_11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76" y="399193"/>
            <a:ext cx="8499475" cy="5040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176" y="5543912"/>
            <a:ext cx="8499475" cy="1015663"/>
          </a:xfrm>
          <a:prstGeom prst="rect">
            <a:avLst/>
          </a:prstGeom>
          <a:solidFill>
            <a:srgbClr val="008000"/>
          </a:solidFill>
        </p:spPr>
        <p:txBody>
          <a:bodyPr wrap="square">
            <a:spAutoFit/>
          </a:bodyPr>
          <a:lstStyle/>
          <a:p>
            <a:r>
              <a:rPr lang="en-US" sz="2000" b="1" dirty="0">
                <a:solidFill>
                  <a:schemeClr val="bg1">
                    <a:lumMod val="20000"/>
                    <a:lumOff val="80000"/>
                  </a:schemeClr>
                </a:solidFill>
              </a:rPr>
              <a:t>Fair Food Program — the unfolding story of increasing compliance through the constant back and forth of audits, investigations, and corrections — over the course of all six seasons of the Program’s operation</a:t>
            </a:r>
          </a:p>
        </p:txBody>
      </p:sp>
    </p:spTree>
    <p:extLst>
      <p:ext uri="{BB962C8B-B14F-4D97-AF65-F5344CB8AC3E}">
        <p14:creationId xmlns:p14="http://schemas.microsoft.com/office/powerpoint/2010/main" val="34877303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39901"/>
          </a:xfrm>
        </p:spPr>
        <p:txBody>
          <a:bodyPr>
            <a:normAutofit fontScale="90000"/>
          </a:bodyPr>
          <a:lstStyle/>
          <a:p>
            <a:r>
              <a:rPr lang="en-US" dirty="0" smtClean="0"/>
              <a:t>CIW Indigenous Storytelling</a:t>
            </a:r>
            <a:endParaRPr lang="en-US" dirty="0"/>
          </a:p>
        </p:txBody>
      </p:sp>
      <p:sp>
        <p:nvSpPr>
          <p:cNvPr id="5" name="Content Placeholder 4"/>
          <p:cNvSpPr>
            <a:spLocks noGrp="1"/>
          </p:cNvSpPr>
          <p:nvPr>
            <p:ph idx="1"/>
          </p:nvPr>
        </p:nvSpPr>
        <p:spPr>
          <a:xfrm>
            <a:off x="110439" y="3729205"/>
            <a:ext cx="8936927" cy="3128795"/>
          </a:xfrm>
        </p:spPr>
        <p:txBody>
          <a:bodyPr>
            <a:normAutofit fontScale="70000" lnSpcReduction="20000"/>
          </a:bodyPr>
          <a:lstStyle/>
          <a:p>
            <a:pPr marL="0" indent="0">
              <a:buNone/>
            </a:pPr>
            <a:r>
              <a:rPr lang="en-US" b="1" dirty="0"/>
              <a:t>“Meet the Farmworkers Leading the #</a:t>
            </a:r>
            <a:r>
              <a:rPr lang="en-US" b="1" dirty="0" err="1"/>
              <a:t>MeToo</a:t>
            </a:r>
            <a:r>
              <a:rPr lang="en-US" b="1" dirty="0"/>
              <a:t> Fight For Workers Everywhere”</a:t>
            </a:r>
            <a:r>
              <a:rPr lang="en-US" b="1" dirty="0" smtClean="0"/>
              <a:t>… with WORKER DRIVEN SOCIAL RESPONSIBILITY WSR</a:t>
            </a:r>
            <a:endParaRPr lang="en-US" b="1" dirty="0"/>
          </a:p>
          <a:p>
            <a:pPr marL="0" indent="0">
              <a:buNone/>
            </a:pPr>
            <a:endParaRPr lang="en-US" b="1" dirty="0" smtClean="0"/>
          </a:p>
          <a:p>
            <a:r>
              <a:rPr lang="en-US" b="1" dirty="0" smtClean="0"/>
              <a:t>“</a:t>
            </a:r>
            <a:r>
              <a:rPr lang="en-US" b="1" dirty="0"/>
              <a:t>By rectifying long-standing power imbalances, Worker-driven Social Responsibility drills into the foundation of the problem…”</a:t>
            </a:r>
            <a:endParaRPr lang="en-US" dirty="0"/>
          </a:p>
          <a:p>
            <a:endParaRPr lang="en-US" dirty="0"/>
          </a:p>
          <a:p>
            <a:r>
              <a:rPr lang="en-US" b="1" dirty="0"/>
              <a:t>“No gender-based violence programs have achieved the same amount of leverage in fostering change…</a:t>
            </a:r>
            <a:r>
              <a:rPr lang="en-US" b="1" dirty="0" smtClean="0"/>
              <a:t>”</a:t>
            </a:r>
          </a:p>
        </p:txBody>
      </p:sp>
      <p:pic>
        <p:nvPicPr>
          <p:cNvPr id="6" name="Picture 5"/>
          <p:cNvPicPr>
            <a:picLocks noChangeAspect="1"/>
          </p:cNvPicPr>
          <p:nvPr/>
        </p:nvPicPr>
        <p:blipFill>
          <a:blip r:embed="rId2"/>
          <a:stretch>
            <a:fillRect/>
          </a:stretch>
        </p:blipFill>
        <p:spPr>
          <a:xfrm>
            <a:off x="-96634" y="677395"/>
            <a:ext cx="9144000" cy="3051810"/>
          </a:xfrm>
          <a:prstGeom prst="rect">
            <a:avLst/>
          </a:prstGeom>
        </p:spPr>
      </p:pic>
    </p:spTree>
    <p:extLst>
      <p:ext uri="{BB962C8B-B14F-4D97-AF65-F5344CB8AC3E}">
        <p14:creationId xmlns:p14="http://schemas.microsoft.com/office/powerpoint/2010/main" val="17781817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3" y="107577"/>
            <a:ext cx="9013067" cy="1653988"/>
          </a:xfrm>
        </p:spPr>
        <p:txBody>
          <a:bodyPr/>
          <a:lstStyle/>
          <a:p>
            <a:r>
              <a:rPr lang="en-US" dirty="0" smtClean="0"/>
              <a:t>How can you help end global slavery supply chain?</a:t>
            </a:r>
            <a:endParaRPr lang="en-US" dirty="0"/>
          </a:p>
        </p:txBody>
      </p:sp>
      <p:sp>
        <p:nvSpPr>
          <p:cNvPr id="3" name="Content Placeholder 2"/>
          <p:cNvSpPr>
            <a:spLocks noGrp="1"/>
          </p:cNvSpPr>
          <p:nvPr>
            <p:ph idx="1"/>
          </p:nvPr>
        </p:nvSpPr>
        <p:spPr>
          <a:xfrm>
            <a:off x="130933" y="1882587"/>
            <a:ext cx="4060067" cy="4838887"/>
          </a:xfrm>
        </p:spPr>
        <p:txBody>
          <a:bodyPr>
            <a:noAutofit/>
          </a:bodyPr>
          <a:lstStyle/>
          <a:p>
            <a:pPr marL="0" indent="0">
              <a:buNone/>
            </a:pPr>
            <a:r>
              <a:rPr lang="en-US" sz="2800" b="0" dirty="0" smtClean="0"/>
              <a:t>Worker </a:t>
            </a:r>
            <a:r>
              <a:rPr lang="en-US" sz="2800" b="0" dirty="0"/>
              <a:t>education, </a:t>
            </a:r>
            <a:endParaRPr lang="en-US" sz="2800" b="0" dirty="0" smtClean="0"/>
          </a:p>
          <a:p>
            <a:pPr marL="0" indent="0">
              <a:buNone/>
            </a:pPr>
            <a:r>
              <a:rPr lang="en-US" sz="2800" b="0" dirty="0"/>
              <a:t>W</a:t>
            </a:r>
            <a:r>
              <a:rPr lang="en-US" sz="2800" b="0" dirty="0" smtClean="0"/>
              <a:t>orker</a:t>
            </a:r>
            <a:r>
              <a:rPr lang="en-US" sz="2800" b="0" dirty="0"/>
              <a:t>-driven alliances, &amp; </a:t>
            </a:r>
            <a:endParaRPr lang="en-US" sz="2800" b="0" dirty="0" smtClean="0"/>
          </a:p>
          <a:p>
            <a:pPr marL="0" indent="0">
              <a:buNone/>
            </a:pPr>
            <a:r>
              <a:rPr lang="en-US" sz="2800" b="0" dirty="0"/>
              <a:t>S</a:t>
            </a:r>
            <a:r>
              <a:rPr lang="en-US" sz="2800" b="0" dirty="0" smtClean="0"/>
              <a:t>ystem </a:t>
            </a:r>
            <a:r>
              <a:rPr lang="en-US" sz="2800" b="0" dirty="0"/>
              <a:t>of alliance of consumers, brands, growers, and </a:t>
            </a:r>
            <a:r>
              <a:rPr lang="en-US" sz="2800" b="0" dirty="0" smtClean="0"/>
              <a:t>workers</a:t>
            </a:r>
          </a:p>
          <a:p>
            <a:pPr marL="0" indent="0">
              <a:buNone/>
            </a:pPr>
            <a:r>
              <a:rPr lang="en-US" sz="2800" b="0" dirty="0" smtClean="0"/>
              <a:t>This </a:t>
            </a:r>
            <a:r>
              <a:rPr lang="en-US" sz="2800" b="0" dirty="0"/>
              <a:t>creates revolutionary changes  </a:t>
            </a:r>
          </a:p>
          <a:p>
            <a:pPr marL="0" indent="0">
              <a:buNone/>
            </a:pPr>
            <a:endParaRPr lang="en-US" sz="3200" dirty="0"/>
          </a:p>
        </p:txBody>
      </p:sp>
      <p:sp>
        <p:nvSpPr>
          <p:cNvPr id="4" name="Slide Number Placeholder 3"/>
          <p:cNvSpPr>
            <a:spLocks noGrp="1"/>
          </p:cNvSpPr>
          <p:nvPr>
            <p:ph type="sldNum" sz="quarter" idx="12"/>
          </p:nvPr>
        </p:nvSpPr>
        <p:spPr/>
        <p:txBody>
          <a:bodyPr/>
          <a:lstStyle/>
          <a:p>
            <a:fld id="{651FC063-5EA9-49AF-AFAF-D68C9E82B23B}" type="slidenum">
              <a:rPr lang="en-US" smtClean="0"/>
              <a:pPr/>
              <a:t>14</a:t>
            </a:fld>
            <a:endParaRPr lang="en-US" dirty="0"/>
          </a:p>
        </p:txBody>
      </p:sp>
      <p:pic>
        <p:nvPicPr>
          <p:cNvPr id="5" name="Picture 4"/>
          <p:cNvPicPr>
            <a:picLocks noChangeAspect="1"/>
          </p:cNvPicPr>
          <p:nvPr/>
        </p:nvPicPr>
        <p:blipFill>
          <a:blip r:embed="rId2"/>
          <a:stretch>
            <a:fillRect/>
          </a:stretch>
        </p:blipFill>
        <p:spPr>
          <a:xfrm>
            <a:off x="4191000" y="2236099"/>
            <a:ext cx="4741305" cy="3162414"/>
          </a:xfrm>
          <a:prstGeom prst="rect">
            <a:avLst/>
          </a:prstGeom>
        </p:spPr>
      </p:pic>
    </p:spTree>
    <p:extLst>
      <p:ext uri="{BB962C8B-B14F-4D97-AF65-F5344CB8AC3E}">
        <p14:creationId xmlns:p14="http://schemas.microsoft.com/office/powerpoint/2010/main" val="10550059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21377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Pause for Q&amp;A</a:t>
            </a:r>
            <a:endParaRPr lang="en-US" dirty="0"/>
          </a:p>
        </p:txBody>
      </p:sp>
      <p:pic>
        <p:nvPicPr>
          <p:cNvPr id="4" name="Picture 3"/>
          <p:cNvPicPr>
            <a:picLocks noChangeAspect="1"/>
          </p:cNvPicPr>
          <p:nvPr/>
        </p:nvPicPr>
        <p:blipFill>
          <a:blip r:embed="rId2"/>
          <a:stretch>
            <a:fillRect/>
          </a:stretch>
        </p:blipFill>
        <p:spPr>
          <a:xfrm>
            <a:off x="1256680" y="1417638"/>
            <a:ext cx="6868748" cy="5146331"/>
          </a:xfrm>
          <a:prstGeom prst="rect">
            <a:avLst/>
          </a:prstGeom>
        </p:spPr>
      </p:pic>
    </p:spTree>
    <p:extLst>
      <p:ext uri="{BB962C8B-B14F-4D97-AF65-F5344CB8AC3E}">
        <p14:creationId xmlns:p14="http://schemas.microsoft.com/office/powerpoint/2010/main" val="5098205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77806"/>
          </a:xfrm>
        </p:spPr>
        <p:txBody>
          <a:bodyPr/>
          <a:lstStyle/>
          <a:p>
            <a:r>
              <a:rPr lang="en-US" dirty="0" smtClean="0"/>
              <a:t>Purchasing-Power-Parity PPP</a:t>
            </a:r>
            <a:endParaRPr lang="en-US" dirty="0"/>
          </a:p>
        </p:txBody>
      </p:sp>
      <p:sp>
        <p:nvSpPr>
          <p:cNvPr id="3" name="Content Placeholder 2"/>
          <p:cNvSpPr>
            <a:spLocks noGrp="1"/>
          </p:cNvSpPr>
          <p:nvPr>
            <p:ph idx="1"/>
          </p:nvPr>
        </p:nvSpPr>
        <p:spPr>
          <a:xfrm>
            <a:off x="0" y="1669925"/>
            <a:ext cx="9144000" cy="5188075"/>
          </a:xfrm>
        </p:spPr>
        <p:txBody>
          <a:bodyPr>
            <a:normAutofit/>
          </a:bodyPr>
          <a:lstStyle/>
          <a:p>
            <a:r>
              <a:rPr lang="en-US" dirty="0" smtClean="0"/>
              <a:t>Based on narrative of a $50 Food basket for family of 4 in USA vs. $1.90 for one in any least developed nation.</a:t>
            </a:r>
          </a:p>
          <a:p>
            <a:r>
              <a:rPr lang="en-US" dirty="0" smtClean="0"/>
              <a:t>World </a:t>
            </a:r>
            <a:r>
              <a:rPr lang="en-US" dirty="0" smtClean="0"/>
              <a:t>Bank narrative </a:t>
            </a:r>
            <a:r>
              <a:rPr lang="en-US" dirty="0"/>
              <a:t>makes it look like Adam Smith </a:t>
            </a:r>
            <a:r>
              <a:rPr lang="en-US" dirty="0" smtClean="0"/>
              <a:t>‘invisible hand’ </a:t>
            </a:r>
            <a:r>
              <a:rPr lang="en-US" dirty="0"/>
              <a:t>global capitalism </a:t>
            </a:r>
            <a:r>
              <a:rPr lang="en-US" dirty="0" smtClean="0"/>
              <a:t>is providing poor with drinkable water, </a:t>
            </a:r>
            <a:r>
              <a:rPr lang="en-US" dirty="0"/>
              <a:t>affordable housing, food, and health for </a:t>
            </a:r>
            <a:r>
              <a:rPr lang="en-US" dirty="0" smtClean="0"/>
              <a:t>all</a:t>
            </a:r>
          </a:p>
        </p:txBody>
      </p:sp>
      <p:sp>
        <p:nvSpPr>
          <p:cNvPr id="4" name="Slide Number Placeholder 3"/>
          <p:cNvSpPr>
            <a:spLocks noGrp="1"/>
          </p:cNvSpPr>
          <p:nvPr>
            <p:ph type="sldNum" sz="quarter" idx="12"/>
          </p:nvPr>
        </p:nvSpPr>
        <p:spPr/>
        <p:txBody>
          <a:bodyPr/>
          <a:lstStyle/>
          <a:p>
            <a:fld id="{D12AA694-00EB-4F4B-AABB-6F50FB178914}" type="slidenum">
              <a:rPr lang="en-US" smtClean="0"/>
              <a:t>17</a:t>
            </a:fld>
            <a:endParaRPr lang="en-US" dirty="0"/>
          </a:p>
        </p:txBody>
      </p:sp>
    </p:spTree>
    <p:extLst>
      <p:ext uri="{BB962C8B-B14F-4D97-AF65-F5344CB8AC3E}">
        <p14:creationId xmlns:p14="http://schemas.microsoft.com/office/powerpoint/2010/main" val="28918483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15451" y="911687"/>
            <a:ext cx="8639279" cy="5818570"/>
          </a:xfrm>
          <a:prstGeom prst="rect">
            <a:avLst/>
          </a:prstGeom>
          <a:noFill/>
          <a:ln>
            <a:noFill/>
          </a:ln>
        </p:spPr>
      </p:pic>
      <p:sp>
        <p:nvSpPr>
          <p:cNvPr id="2" name="Title 1"/>
          <p:cNvSpPr>
            <a:spLocks noGrp="1"/>
          </p:cNvSpPr>
          <p:nvPr>
            <p:ph type="title"/>
          </p:nvPr>
        </p:nvSpPr>
        <p:spPr>
          <a:xfrm>
            <a:off x="85486" y="274638"/>
            <a:ext cx="9058514" cy="457967"/>
          </a:xfrm>
        </p:spPr>
        <p:txBody>
          <a:bodyPr>
            <a:normAutofit fontScale="90000"/>
          </a:bodyPr>
          <a:lstStyle/>
          <a:p>
            <a:r>
              <a:rPr lang="en-US" sz="3200" b="1" dirty="0" smtClean="0"/>
              <a:t>Boje’s Counternarrative to </a:t>
            </a:r>
            <a:br>
              <a:rPr lang="en-US" sz="3200" b="1" dirty="0" smtClean="0"/>
            </a:br>
            <a:r>
              <a:rPr lang="en-US" sz="3200" b="1" dirty="0" smtClean="0"/>
              <a:t>Neoliberal Price Parity Narrative</a:t>
            </a:r>
            <a:endParaRPr lang="en-US" sz="3200" b="1" dirty="0"/>
          </a:p>
        </p:txBody>
      </p:sp>
    </p:spTree>
    <p:extLst>
      <p:ext uri="{BB962C8B-B14F-4D97-AF65-F5344CB8AC3E}">
        <p14:creationId xmlns:p14="http://schemas.microsoft.com/office/powerpoint/2010/main" val="822084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Rise of ANTENARRATIVE </a:t>
            </a:r>
            <a:endParaRPr lang="en-US" dirty="0"/>
          </a:p>
        </p:txBody>
      </p:sp>
      <p:sp>
        <p:nvSpPr>
          <p:cNvPr id="3" name="Content Placeholder 2"/>
          <p:cNvSpPr>
            <a:spLocks noGrp="1"/>
          </p:cNvSpPr>
          <p:nvPr>
            <p:ph idx="1"/>
          </p:nvPr>
        </p:nvSpPr>
        <p:spPr/>
        <p:txBody>
          <a:bodyPr/>
          <a:lstStyle/>
          <a:p>
            <a:pPr marL="0" indent="0">
              <a:buNone/>
            </a:pPr>
            <a:r>
              <a:rPr lang="en-US" dirty="0" smtClean="0"/>
              <a:t>2001-Antenarrative is BEFORE-narrative &amp; story</a:t>
            </a:r>
          </a:p>
          <a:p>
            <a:pPr marL="0" indent="0">
              <a:buNone/>
            </a:pPr>
            <a:r>
              <a:rPr lang="en-US" dirty="0" smtClean="0"/>
              <a:t>Antenarrative is BETS on future </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3355051" y="3248052"/>
            <a:ext cx="2650556" cy="2650556"/>
          </a:xfrm>
          <a:prstGeom prst="rect">
            <a:avLst/>
          </a:prstGeom>
        </p:spPr>
      </p:pic>
    </p:spTree>
    <p:extLst>
      <p:ext uri="{BB962C8B-B14F-4D97-AF65-F5344CB8AC3E}">
        <p14:creationId xmlns:p14="http://schemas.microsoft.com/office/powerpoint/2010/main" val="17503879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9901"/>
          </a:xfrm>
        </p:spPr>
        <p:txBody>
          <a:bodyPr>
            <a:normAutofit fontScale="90000"/>
          </a:bodyPr>
          <a:lstStyle/>
          <a:p>
            <a:r>
              <a:rPr lang="en-US" b="1" dirty="0">
                <a:solidFill>
                  <a:schemeClr val="accent1">
                    <a:lumMod val="75000"/>
                  </a:schemeClr>
                </a:solidFill>
              </a:rPr>
              <a:t>Finland’s story shows equality is the best route to happiness</a:t>
            </a:r>
          </a:p>
        </p:txBody>
      </p:sp>
      <p:sp>
        <p:nvSpPr>
          <p:cNvPr id="4" name="Rectangle 3"/>
          <p:cNvSpPr/>
          <p:nvPr/>
        </p:nvSpPr>
        <p:spPr>
          <a:xfrm>
            <a:off x="118409" y="3132121"/>
            <a:ext cx="8719621" cy="2492990"/>
          </a:xfrm>
          <a:prstGeom prst="rect">
            <a:avLst/>
          </a:prstGeom>
        </p:spPr>
        <p:txBody>
          <a:bodyPr wrap="square">
            <a:spAutoFit/>
          </a:bodyPr>
          <a:lstStyle/>
          <a:p>
            <a:pPr algn="ctr"/>
            <a:r>
              <a:rPr lang="en-US" sz="2800" b="1" dirty="0">
                <a:solidFill>
                  <a:srgbClr val="376092"/>
                </a:solidFill>
              </a:rPr>
              <a:t>Finland is the happiest country in the world, says UN report</a:t>
            </a:r>
          </a:p>
          <a:p>
            <a:r>
              <a:rPr lang="en-US" sz="3200" dirty="0" smtClean="0"/>
              <a:t>USA </a:t>
            </a:r>
            <a:r>
              <a:rPr lang="en-US" sz="3200" dirty="0" smtClean="0">
                <a:sym typeface="Wingdings"/>
              </a:rPr>
              <a:t></a:t>
            </a:r>
            <a:r>
              <a:rPr lang="en-US" sz="3200" dirty="0"/>
              <a:t>with a crisis of obesity, substance abuse and </a:t>
            </a:r>
            <a:r>
              <a:rPr lang="en-US" sz="3200" dirty="0" smtClean="0"/>
              <a:t>depression is Unhappiest country.</a:t>
            </a:r>
            <a:endParaRPr lang="en-US" sz="3200" dirty="0"/>
          </a:p>
          <a:p>
            <a:endParaRPr lang="en-US" sz="3600" dirty="0"/>
          </a:p>
        </p:txBody>
      </p:sp>
      <p:sp>
        <p:nvSpPr>
          <p:cNvPr id="5" name="Rectangle 4"/>
          <p:cNvSpPr/>
          <p:nvPr/>
        </p:nvSpPr>
        <p:spPr>
          <a:xfrm>
            <a:off x="2078927" y="5977015"/>
            <a:ext cx="4572000" cy="646331"/>
          </a:xfrm>
          <a:prstGeom prst="rect">
            <a:avLst/>
          </a:prstGeom>
        </p:spPr>
        <p:txBody>
          <a:bodyPr>
            <a:spAutoFit/>
          </a:bodyPr>
          <a:lstStyle/>
          <a:p>
            <a:r>
              <a:rPr lang="en-US" b="1" dirty="0">
                <a:solidFill>
                  <a:srgbClr val="FF0000"/>
                </a:solidFill>
              </a:rPr>
              <a:t>Free healthcare and university education goes a long way when it comes to happiness</a:t>
            </a:r>
          </a:p>
        </p:txBody>
      </p:sp>
    </p:spTree>
    <p:extLst>
      <p:ext uri="{BB962C8B-B14F-4D97-AF65-F5344CB8AC3E}">
        <p14:creationId xmlns:p14="http://schemas.microsoft.com/office/powerpoint/2010/main" val="39869746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a:t>
            </a:r>
            <a:r>
              <a:rPr lang="mr-IN" dirty="0" smtClean="0"/>
              <a:t>–</a:t>
            </a:r>
            <a:r>
              <a:rPr lang="en-US" dirty="0" smtClean="0"/>
              <a:t> breakthrough into top-tier </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Vaara, E., &amp; Tienari, J. (2011). On the narrative construction of multinational corporations: An antenarrative analysis of legitimation and resistance in a cross-border merger. </a:t>
            </a:r>
            <a:r>
              <a:rPr lang="en-US" sz="2800" b="1" i="1" dirty="0"/>
              <a:t>Organization Science</a:t>
            </a:r>
            <a:r>
              <a:rPr lang="en-US" sz="2800" dirty="0"/>
              <a:t>, </a:t>
            </a:r>
            <a:r>
              <a:rPr lang="en-US" sz="2800" i="1" dirty="0"/>
              <a:t>22</a:t>
            </a:r>
            <a:r>
              <a:rPr lang="en-US" sz="2800" dirty="0"/>
              <a:t>(2), 370-390.</a:t>
            </a:r>
          </a:p>
        </p:txBody>
      </p:sp>
      <p:pic>
        <p:nvPicPr>
          <p:cNvPr id="4" name="Picture 3"/>
          <p:cNvPicPr>
            <a:picLocks noChangeAspect="1"/>
          </p:cNvPicPr>
          <p:nvPr/>
        </p:nvPicPr>
        <p:blipFill>
          <a:blip r:embed="rId2"/>
          <a:stretch>
            <a:fillRect/>
          </a:stretch>
        </p:blipFill>
        <p:spPr>
          <a:xfrm>
            <a:off x="3254141" y="3501107"/>
            <a:ext cx="2902788" cy="2825098"/>
          </a:xfrm>
          <a:prstGeom prst="rect">
            <a:avLst/>
          </a:prstGeom>
        </p:spPr>
      </p:pic>
    </p:spTree>
    <p:extLst>
      <p:ext uri="{BB962C8B-B14F-4D97-AF65-F5344CB8AC3E}">
        <p14:creationId xmlns:p14="http://schemas.microsoft.com/office/powerpoint/2010/main" val="4711155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2012 </a:t>
            </a:r>
            <a:r>
              <a:rPr lang="mr-IN" dirty="0" smtClean="0"/>
              <a:t>–</a:t>
            </a:r>
            <a:r>
              <a:rPr lang="en-US" dirty="0" smtClean="0"/>
              <a:t> breakthrough in prospective sensemaking being recognized</a:t>
            </a:r>
            <a:endParaRPr lang="en-US" dirty="0"/>
          </a:p>
        </p:txBody>
      </p:sp>
      <p:sp>
        <p:nvSpPr>
          <p:cNvPr id="3" name="Content Placeholder 2"/>
          <p:cNvSpPr>
            <a:spLocks noGrp="1"/>
          </p:cNvSpPr>
          <p:nvPr>
            <p:ph idx="1"/>
          </p:nvPr>
        </p:nvSpPr>
        <p:spPr/>
        <p:txBody>
          <a:bodyPr/>
          <a:lstStyle/>
          <a:p>
            <a:pPr marL="0" indent="0">
              <a:buNone/>
            </a:pPr>
            <a:r>
              <a:rPr lang="en-US" dirty="0"/>
              <a:t>Weick, Karl E. "Organized sensemaking: A commentary on processes of interpretive work." </a:t>
            </a:r>
            <a:r>
              <a:rPr lang="en-US" b="1" i="1" dirty="0"/>
              <a:t>Human Relations</a:t>
            </a:r>
            <a:r>
              <a:rPr lang="en-US" dirty="0"/>
              <a:t> 65.1 (2012): 141-153.</a:t>
            </a:r>
          </a:p>
        </p:txBody>
      </p:sp>
      <p:pic>
        <p:nvPicPr>
          <p:cNvPr id="4" name="Picture 3"/>
          <p:cNvPicPr>
            <a:picLocks noChangeAspect="1"/>
          </p:cNvPicPr>
          <p:nvPr/>
        </p:nvPicPr>
        <p:blipFill>
          <a:blip r:embed="rId2"/>
          <a:stretch>
            <a:fillRect/>
          </a:stretch>
        </p:blipFill>
        <p:spPr>
          <a:xfrm>
            <a:off x="3465790" y="3381127"/>
            <a:ext cx="2381079" cy="3174772"/>
          </a:xfrm>
          <a:prstGeom prst="rect">
            <a:avLst/>
          </a:prstGeom>
        </p:spPr>
      </p:pic>
    </p:spTree>
    <p:extLst>
      <p:ext uri="{BB962C8B-B14F-4D97-AF65-F5344CB8AC3E}">
        <p14:creationId xmlns:p14="http://schemas.microsoft.com/office/powerpoint/2010/main" val="20610297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5299"/>
          </a:xfrm>
        </p:spPr>
        <p:txBody>
          <a:bodyPr>
            <a:normAutofit fontScale="90000"/>
          </a:bodyPr>
          <a:lstStyle/>
          <a:p>
            <a:r>
              <a:rPr lang="en-US" dirty="0" smtClean="0"/>
              <a:t>2015 </a:t>
            </a:r>
            <a:r>
              <a:rPr lang="mr-IN" dirty="0" smtClean="0"/>
              <a:t>–</a:t>
            </a:r>
            <a:r>
              <a:rPr lang="en-US" dirty="0" smtClean="0"/>
              <a:t>from 2 B’s to 5B’s</a:t>
            </a:r>
            <a:endParaRPr lang="en-US" dirty="0"/>
          </a:p>
        </p:txBody>
      </p:sp>
      <p:pic>
        <p:nvPicPr>
          <p:cNvPr id="8" name="Picture 7" descr="drawing-by-marita-svane-in-boje-and-svane-arti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9937"/>
            <a:ext cx="9079606" cy="4198513"/>
          </a:xfrm>
          <a:prstGeom prst="rect">
            <a:avLst/>
          </a:prstGeom>
        </p:spPr>
      </p:pic>
      <p:sp>
        <p:nvSpPr>
          <p:cNvPr id="3" name="TextBox 2"/>
          <p:cNvSpPr txBox="1"/>
          <p:nvPr/>
        </p:nvSpPr>
        <p:spPr>
          <a:xfrm>
            <a:off x="2713789" y="6229684"/>
            <a:ext cx="4424948" cy="369332"/>
          </a:xfrm>
          <a:prstGeom prst="rect">
            <a:avLst/>
          </a:prstGeom>
          <a:noFill/>
        </p:spPr>
        <p:txBody>
          <a:bodyPr wrap="square" rtlCol="0">
            <a:spAutoFit/>
          </a:bodyPr>
          <a:lstStyle/>
          <a:p>
            <a:r>
              <a:rPr lang="en-US" dirty="0" smtClean="0"/>
              <a:t>Marita Svane &amp; David Boje collaborate</a:t>
            </a:r>
            <a:endParaRPr lang="en-US" dirty="0"/>
          </a:p>
        </p:txBody>
      </p:sp>
      <p:pic>
        <p:nvPicPr>
          <p:cNvPr id="4" name="Picture 3"/>
          <p:cNvPicPr>
            <a:picLocks noChangeAspect="1"/>
          </p:cNvPicPr>
          <p:nvPr/>
        </p:nvPicPr>
        <p:blipFill>
          <a:blip r:embed="rId3"/>
          <a:stretch>
            <a:fillRect/>
          </a:stretch>
        </p:blipFill>
        <p:spPr>
          <a:xfrm>
            <a:off x="661410" y="5262660"/>
            <a:ext cx="1600614" cy="1600614"/>
          </a:xfrm>
          <a:prstGeom prst="rect">
            <a:avLst/>
          </a:prstGeom>
        </p:spPr>
      </p:pic>
    </p:spTree>
    <p:extLst>
      <p:ext uri="{BB962C8B-B14F-4D97-AF65-F5344CB8AC3E}">
        <p14:creationId xmlns:p14="http://schemas.microsoft.com/office/powerpoint/2010/main" val="29828428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a:t>
            </a:r>
            <a:r>
              <a:rPr lang="mr-IN" dirty="0" smtClean="0"/>
              <a:t>–</a:t>
            </a:r>
            <a:r>
              <a:rPr lang="en-US" dirty="0" smtClean="0"/>
              <a:t> Antenarrative spreads</a:t>
            </a:r>
            <a:endParaRPr lang="en-US" dirty="0"/>
          </a:p>
        </p:txBody>
      </p:sp>
      <p:sp>
        <p:nvSpPr>
          <p:cNvPr id="3" name="Content Placeholder 2"/>
          <p:cNvSpPr>
            <a:spLocks noGrp="1"/>
          </p:cNvSpPr>
          <p:nvPr>
            <p:ph idx="1"/>
          </p:nvPr>
        </p:nvSpPr>
        <p:spPr>
          <a:xfrm>
            <a:off x="0" y="1283368"/>
            <a:ext cx="9144000" cy="3638119"/>
          </a:xfrm>
        </p:spPr>
        <p:txBody>
          <a:bodyPr>
            <a:normAutofit/>
          </a:bodyPr>
          <a:lstStyle/>
          <a:p>
            <a:pPr marL="0" indent="0">
              <a:buNone/>
            </a:pPr>
            <a:r>
              <a:rPr lang="en-US" sz="2400" dirty="0"/>
              <a:t>Boje, D. M., Haley, U. C., &amp; Saylors, R. (2016). Antenarratives of organizational change: The microstoria of Burger King’s storytelling in space, time and strategic context. </a:t>
            </a:r>
            <a:r>
              <a:rPr lang="en-US" sz="2400" b="1" i="1" dirty="0" smtClean="0"/>
              <a:t>Human Relation</a:t>
            </a:r>
            <a:r>
              <a:rPr lang="en-US" sz="2400" i="1" dirty="0" smtClean="0"/>
              <a:t>s</a:t>
            </a:r>
            <a:r>
              <a:rPr lang="en-US" sz="2400" dirty="0"/>
              <a:t>, </a:t>
            </a:r>
            <a:r>
              <a:rPr lang="en-US" sz="2400" i="1" dirty="0"/>
              <a:t>69</a:t>
            </a:r>
            <a:r>
              <a:rPr lang="en-US" sz="2400" dirty="0"/>
              <a:t>(2), 391-418</a:t>
            </a:r>
            <a:r>
              <a:rPr lang="en-US" sz="2400" dirty="0" smtClean="0"/>
              <a:t>.</a:t>
            </a:r>
          </a:p>
          <a:p>
            <a:pPr marL="0" indent="0">
              <a:buNone/>
            </a:pPr>
            <a:r>
              <a:rPr lang="en-US" sz="2400" dirty="0"/>
              <a:t>Boje, D. M., Svane, M., &amp; Gergerich, E. M. (2016). Counternarrative and antenarrative inquiry in two cross-cultural contexts. </a:t>
            </a:r>
            <a:r>
              <a:rPr lang="en-US" sz="2400" b="1" i="1" dirty="0"/>
              <a:t>European Journal of Cross-Cultural Competence and Management</a:t>
            </a:r>
            <a:r>
              <a:rPr lang="en-US" sz="2400" dirty="0"/>
              <a:t>, </a:t>
            </a:r>
            <a:r>
              <a:rPr lang="en-US" sz="2400" i="1" dirty="0"/>
              <a:t>4</a:t>
            </a:r>
            <a:r>
              <a:rPr lang="en-US" sz="2400" dirty="0"/>
              <a:t>(1), 55-84</a:t>
            </a:r>
            <a:r>
              <a:rPr lang="en-US" sz="2400" dirty="0" smtClean="0"/>
              <a:t>.</a:t>
            </a:r>
          </a:p>
          <a:p>
            <a:pPr marL="0" indent="0">
              <a:buNone/>
            </a:pPr>
            <a:r>
              <a:rPr lang="en-US" sz="2400" dirty="0"/>
              <a:t>Vaara, E., </a:t>
            </a:r>
            <a:r>
              <a:rPr lang="en-US" sz="2400" dirty="0" err="1"/>
              <a:t>Sonenshein</a:t>
            </a:r>
            <a:r>
              <a:rPr lang="en-US" sz="2400" dirty="0"/>
              <a:t>, S., &amp; Boje, D. (2016). Narratives as sources of stability and change in organizations: Approaches and directions for future </a:t>
            </a:r>
            <a:r>
              <a:rPr lang="en-US" sz="2400" dirty="0" smtClean="0"/>
              <a:t>research</a:t>
            </a:r>
            <a:r>
              <a:rPr lang="en-US" sz="2400" dirty="0"/>
              <a:t>. </a:t>
            </a:r>
            <a:r>
              <a:rPr lang="en-US" sz="2400" i="1" dirty="0"/>
              <a:t>The </a:t>
            </a:r>
            <a:r>
              <a:rPr lang="en-US" sz="2400" b="1" i="1" dirty="0"/>
              <a:t>Academy of Management Annals</a:t>
            </a:r>
            <a:r>
              <a:rPr lang="en-US" sz="2400" dirty="0"/>
              <a:t>, </a:t>
            </a:r>
            <a:r>
              <a:rPr lang="en-US" sz="2400" i="1" dirty="0"/>
              <a:t>10</a:t>
            </a:r>
            <a:r>
              <a:rPr lang="en-US" sz="2400" dirty="0"/>
              <a:t>(1), 495-560.</a:t>
            </a:r>
          </a:p>
        </p:txBody>
      </p:sp>
      <p:pic>
        <p:nvPicPr>
          <p:cNvPr id="5" name="Picture 4"/>
          <p:cNvPicPr>
            <a:picLocks noChangeAspect="1"/>
          </p:cNvPicPr>
          <p:nvPr/>
        </p:nvPicPr>
        <p:blipFill>
          <a:blip r:embed="rId2"/>
          <a:stretch>
            <a:fillRect/>
          </a:stretch>
        </p:blipFill>
        <p:spPr>
          <a:xfrm>
            <a:off x="3586706" y="4800600"/>
            <a:ext cx="1600200" cy="2057400"/>
          </a:xfrm>
          <a:prstGeom prst="rect">
            <a:avLst/>
          </a:prstGeom>
        </p:spPr>
      </p:pic>
    </p:spTree>
    <p:extLst>
      <p:ext uri="{BB962C8B-B14F-4D97-AF65-F5344CB8AC3E}">
        <p14:creationId xmlns:p14="http://schemas.microsoft.com/office/powerpoint/2010/main" val="22809103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Riach</a:t>
            </a:r>
            <a:r>
              <a:rPr lang="en-US" dirty="0" smtClean="0"/>
              <a:t>, Rumens, &amp; Tyler (2016)</a:t>
            </a:r>
            <a:endParaRPr lang="en-US" dirty="0"/>
          </a:p>
        </p:txBody>
      </p:sp>
      <p:sp>
        <p:nvSpPr>
          <p:cNvPr id="3" name="Content Placeholder 2"/>
          <p:cNvSpPr>
            <a:spLocks noGrp="1"/>
          </p:cNvSpPr>
          <p:nvPr>
            <p:ph idx="1"/>
          </p:nvPr>
        </p:nvSpPr>
        <p:spPr>
          <a:xfrm>
            <a:off x="457200" y="1600201"/>
            <a:ext cx="8229600" cy="3268368"/>
          </a:xfrm>
        </p:spPr>
        <p:txBody>
          <a:bodyPr>
            <a:normAutofit fontScale="92500" lnSpcReduction="20000"/>
          </a:bodyPr>
          <a:lstStyle/>
          <a:p>
            <a:pPr marL="0" indent="0">
              <a:buNone/>
            </a:pPr>
            <a:r>
              <a:rPr lang="en-US" dirty="0"/>
              <a:t>“Butler-inspired notion of ‘anti-narrative’ interviewing, to which we now turn, in order to develop, in a very practical sense, a method of data generation and analysis that would reflect our methodological commitment to a reflexive undoing of organizational performativity</a:t>
            </a:r>
            <a:r>
              <a:rPr lang="en-US" dirty="0" smtClean="0"/>
              <a:t>”</a:t>
            </a:r>
          </a:p>
          <a:p>
            <a:pPr marL="0" indent="0">
              <a:buNone/>
            </a:pPr>
            <a:endParaRPr lang="en-US" dirty="0"/>
          </a:p>
          <a:p>
            <a:pPr marL="0" indent="0">
              <a:buNone/>
            </a:pPr>
            <a:r>
              <a:rPr lang="en-US" dirty="0" smtClean="0"/>
              <a:t>See Boje (2001) on anti-narrative &amp; antenarrative</a:t>
            </a:r>
          </a:p>
          <a:p>
            <a:pPr marL="0" indent="0">
              <a:buNone/>
            </a:pPr>
            <a:endParaRPr lang="en-US" dirty="0"/>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886554" y="4971787"/>
            <a:ext cx="2566273" cy="1462859"/>
          </a:xfrm>
          <a:prstGeom prst="rect">
            <a:avLst/>
          </a:prstGeom>
        </p:spPr>
      </p:pic>
      <p:pic>
        <p:nvPicPr>
          <p:cNvPr id="5" name="Picture 4"/>
          <p:cNvPicPr>
            <a:picLocks noChangeAspect="1"/>
          </p:cNvPicPr>
          <p:nvPr/>
        </p:nvPicPr>
        <p:blipFill>
          <a:blip r:embed="rId3"/>
          <a:stretch>
            <a:fillRect/>
          </a:stretch>
        </p:blipFill>
        <p:spPr>
          <a:xfrm>
            <a:off x="581842" y="4853039"/>
            <a:ext cx="1141476" cy="1581607"/>
          </a:xfrm>
          <a:prstGeom prst="rect">
            <a:avLst/>
          </a:prstGeom>
        </p:spPr>
      </p:pic>
      <p:sp>
        <p:nvSpPr>
          <p:cNvPr id="6" name="Left-Right Arrow 5"/>
          <p:cNvSpPr/>
          <p:nvPr/>
        </p:nvSpPr>
        <p:spPr>
          <a:xfrm>
            <a:off x="2407534" y="5265462"/>
            <a:ext cx="3016032" cy="95254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5073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2110"/>
            <a:ext cx="9049354" cy="1184466"/>
          </a:xfrm>
        </p:spPr>
        <p:txBody>
          <a:bodyPr>
            <a:normAutofit/>
          </a:bodyPr>
          <a:lstStyle/>
          <a:p>
            <a:r>
              <a:rPr lang="en-US" sz="4400" dirty="0" smtClean="0"/>
              <a:t>PAUSE for Q&amp;A</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25</a:t>
            </a:fld>
            <a:endParaRPr lang="en-US" dirty="0"/>
          </a:p>
        </p:txBody>
      </p:sp>
      <p:pic>
        <p:nvPicPr>
          <p:cNvPr id="5" name="Picture 4"/>
          <p:cNvPicPr>
            <a:picLocks noChangeAspect="1"/>
          </p:cNvPicPr>
          <p:nvPr/>
        </p:nvPicPr>
        <p:blipFill>
          <a:blip r:embed="rId2"/>
          <a:stretch>
            <a:fillRect/>
          </a:stretch>
        </p:blipFill>
        <p:spPr>
          <a:xfrm>
            <a:off x="997939" y="1517564"/>
            <a:ext cx="7480767" cy="5340436"/>
          </a:xfrm>
          <a:prstGeom prst="rect">
            <a:avLst/>
          </a:prstGeom>
        </p:spPr>
      </p:pic>
    </p:spTree>
    <p:extLst>
      <p:ext uri="{BB962C8B-B14F-4D97-AF65-F5344CB8AC3E}">
        <p14:creationId xmlns:p14="http://schemas.microsoft.com/office/powerpoint/2010/main" val="11883124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4730"/>
          </a:xfrm>
        </p:spPr>
        <p:txBody>
          <a:bodyPr>
            <a:normAutofit fontScale="90000"/>
          </a:bodyPr>
          <a:lstStyle/>
          <a:p>
            <a:r>
              <a:rPr lang="en-US" sz="4000" dirty="0" smtClean="0"/>
              <a:t>Deconstructing</a:t>
            </a:r>
            <a:r>
              <a:rPr lang="en-US" sz="4800" dirty="0" smtClean="0"/>
              <a:t> Apple’s CSR narrative</a:t>
            </a:r>
            <a:endParaRPr lang="en-US" sz="4800" dirty="0"/>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476281" y="1489741"/>
            <a:ext cx="8014391" cy="5368259"/>
          </a:xfrm>
          <a:prstGeom prst="rect">
            <a:avLst/>
          </a:prstGeom>
        </p:spPr>
      </p:pic>
    </p:spTree>
    <p:extLst>
      <p:ext uri="{BB962C8B-B14F-4D97-AF65-F5344CB8AC3E}">
        <p14:creationId xmlns:p14="http://schemas.microsoft.com/office/powerpoint/2010/main" val="11849356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51" y="0"/>
            <a:ext cx="8891429" cy="862846"/>
          </a:xfrm>
        </p:spPr>
        <p:txBody>
          <a:bodyPr>
            <a:normAutofit fontScale="90000"/>
          </a:bodyPr>
          <a:lstStyle/>
          <a:p>
            <a:r>
              <a:rPr lang="en-US" sz="3200" dirty="0" smtClean="0"/>
              <a:t>Democratic Republic on of Congo (DRC) </a:t>
            </a:r>
            <a:r>
              <a:rPr lang="en-US" sz="2800" dirty="0" smtClean="0"/>
              <a:t>HIDDEN</a:t>
            </a:r>
            <a:r>
              <a:rPr lang="en-US" sz="3200" dirty="0" smtClean="0"/>
              <a:t> COSTS Counternarrative</a:t>
            </a:r>
            <a:endParaRPr lang="en-US" sz="3200" dirty="0"/>
          </a:p>
        </p:txBody>
      </p:sp>
      <p:pic>
        <p:nvPicPr>
          <p:cNvPr id="3" name="Picture 2"/>
          <p:cNvPicPr>
            <a:picLocks noChangeAspect="1"/>
          </p:cNvPicPr>
          <p:nvPr/>
        </p:nvPicPr>
        <p:blipFill>
          <a:blip r:embed="rId3"/>
          <a:stretch>
            <a:fillRect/>
          </a:stretch>
        </p:blipFill>
        <p:spPr>
          <a:xfrm>
            <a:off x="193551" y="1010430"/>
            <a:ext cx="8771354" cy="5847569"/>
          </a:xfrm>
          <a:prstGeom prst="rect">
            <a:avLst/>
          </a:prstGeom>
        </p:spPr>
      </p:pic>
      <p:pic>
        <p:nvPicPr>
          <p:cNvPr id="4" name="Picture 3"/>
          <p:cNvPicPr>
            <a:picLocks noChangeAspect="1"/>
          </p:cNvPicPr>
          <p:nvPr/>
        </p:nvPicPr>
        <p:blipFill>
          <a:blip r:embed="rId4"/>
          <a:stretch>
            <a:fillRect/>
          </a:stretch>
        </p:blipFill>
        <p:spPr>
          <a:xfrm>
            <a:off x="1986323" y="1010430"/>
            <a:ext cx="6846848" cy="5523029"/>
          </a:xfrm>
          <a:prstGeom prst="rect">
            <a:avLst/>
          </a:prstGeom>
        </p:spPr>
      </p:pic>
    </p:spTree>
    <p:extLst>
      <p:ext uri="{BB962C8B-B14F-4D97-AF65-F5344CB8AC3E}">
        <p14:creationId xmlns:p14="http://schemas.microsoft.com/office/powerpoint/2010/main" val="1786025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71600"/>
            <a:ext cx="9144000" cy="5486400"/>
          </a:xfrm>
          <a:prstGeom prst="rect">
            <a:avLst/>
          </a:prstGeom>
        </p:spPr>
      </p:pic>
      <p:sp>
        <p:nvSpPr>
          <p:cNvPr id="2" name="Title 1"/>
          <p:cNvSpPr>
            <a:spLocks noGrp="1"/>
          </p:cNvSpPr>
          <p:nvPr>
            <p:ph type="title"/>
          </p:nvPr>
        </p:nvSpPr>
        <p:spPr>
          <a:xfrm>
            <a:off x="0" y="30418"/>
            <a:ext cx="9144000" cy="1143000"/>
          </a:xfrm>
        </p:spPr>
        <p:txBody>
          <a:bodyPr/>
          <a:lstStyle/>
          <a:p>
            <a:r>
              <a:rPr lang="en-US" dirty="0" smtClean="0"/>
              <a:t>Hidden Costs of Globalization</a:t>
            </a:r>
            <a:endParaRPr lang="en-US" dirty="0"/>
          </a:p>
        </p:txBody>
      </p:sp>
    </p:spTree>
    <p:extLst>
      <p:ext uri="{BB962C8B-B14F-4D97-AF65-F5344CB8AC3E}">
        <p14:creationId xmlns:p14="http://schemas.microsoft.com/office/powerpoint/2010/main" val="27132200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72935" y="274637"/>
            <a:ext cx="2288428" cy="4707079"/>
          </a:xfrm>
        </p:spPr>
        <p:txBody>
          <a:bodyPr/>
          <a:lstStyle/>
          <a:p>
            <a:r>
              <a:rPr lang="en-US" dirty="0" smtClean="0"/>
              <a:t>Cell-phone’s 3T’s + Gold</a:t>
            </a:r>
            <a:endParaRPr lang="en-US" dirty="0"/>
          </a:p>
        </p:txBody>
      </p:sp>
      <p:sp>
        <p:nvSpPr>
          <p:cNvPr id="4" name="Content Placeholder 3"/>
          <p:cNvSpPr>
            <a:spLocks noGrp="1"/>
          </p:cNvSpPr>
          <p:nvPr>
            <p:ph idx="1"/>
          </p:nvPr>
        </p:nvSpPr>
        <p:spPr>
          <a:xfrm>
            <a:off x="1089024" y="1801906"/>
            <a:ext cx="4300095" cy="4156617"/>
          </a:xfrm>
        </p:spPr>
        <p:txBody>
          <a:bodyPr>
            <a:normAutofit fontScale="92500" lnSpcReduction="10000"/>
          </a:bodyPr>
          <a:lstStyle/>
          <a:p>
            <a:pPr marL="0" indent="0">
              <a:buNone/>
            </a:pPr>
            <a:r>
              <a:rPr lang="en-US" dirty="0" smtClean="0"/>
              <a:t>Tin </a:t>
            </a:r>
            <a:r>
              <a:rPr lang="en-US" dirty="0"/>
              <a:t>is used as a solder on laptop and cellphone circuit </a:t>
            </a:r>
            <a:r>
              <a:rPr lang="en-US" dirty="0" smtClean="0"/>
              <a:t>boards</a:t>
            </a:r>
          </a:p>
          <a:p>
            <a:pPr marL="0" indent="0">
              <a:buNone/>
            </a:pPr>
            <a:r>
              <a:rPr lang="en-US" dirty="0" smtClean="0"/>
              <a:t>Tungsten </a:t>
            </a:r>
            <a:r>
              <a:rPr lang="en-US" dirty="0"/>
              <a:t>makes your cellphone </a:t>
            </a:r>
            <a:r>
              <a:rPr lang="en-US" dirty="0" smtClean="0"/>
              <a:t>vibrate</a:t>
            </a:r>
          </a:p>
          <a:p>
            <a:pPr marL="0" indent="0">
              <a:buNone/>
            </a:pPr>
            <a:r>
              <a:rPr lang="en-US" dirty="0" smtClean="0"/>
              <a:t>Tantalum </a:t>
            </a:r>
            <a:r>
              <a:rPr lang="en-US" dirty="0"/>
              <a:t>stores electricity on your </a:t>
            </a:r>
            <a:r>
              <a:rPr lang="en-US" dirty="0" smtClean="0"/>
              <a:t>cellphone </a:t>
            </a:r>
          </a:p>
          <a:p>
            <a:pPr marL="0" indent="0">
              <a:buNone/>
            </a:pPr>
            <a:r>
              <a:rPr lang="en-US" dirty="0" smtClean="0"/>
              <a:t>Gold </a:t>
            </a:r>
            <a:r>
              <a:rPr lang="en-US" dirty="0"/>
              <a:t>is used to coat the cellphone wiring </a:t>
            </a:r>
          </a:p>
        </p:txBody>
      </p:sp>
      <p:pic>
        <p:nvPicPr>
          <p:cNvPr id="6" name="Picture 5"/>
          <p:cNvPicPr>
            <a:picLocks noChangeAspect="1"/>
          </p:cNvPicPr>
          <p:nvPr/>
        </p:nvPicPr>
        <p:blipFill>
          <a:blip r:embed="rId2"/>
          <a:stretch>
            <a:fillRect/>
          </a:stretch>
        </p:blipFill>
        <p:spPr>
          <a:xfrm>
            <a:off x="5611509" y="0"/>
            <a:ext cx="3532491" cy="6858000"/>
          </a:xfrm>
          <a:prstGeom prst="rect">
            <a:avLst/>
          </a:prstGeom>
        </p:spPr>
      </p:pic>
      <p:sp>
        <p:nvSpPr>
          <p:cNvPr id="7" name="TextBox 6"/>
          <p:cNvSpPr txBox="1"/>
          <p:nvPr/>
        </p:nvSpPr>
        <p:spPr>
          <a:xfrm>
            <a:off x="1089024" y="748885"/>
            <a:ext cx="3974469" cy="369332"/>
          </a:xfrm>
          <a:prstGeom prst="rect">
            <a:avLst/>
          </a:prstGeom>
          <a:noFill/>
        </p:spPr>
        <p:txBody>
          <a:bodyPr wrap="square" rtlCol="0">
            <a:spAutoFit/>
          </a:bodyPr>
          <a:lstStyle/>
          <a:p>
            <a:r>
              <a:rPr lang="en-US" dirty="0" smtClean="0"/>
              <a:t>CONFLICT MINERALS</a:t>
            </a:r>
            <a:endParaRPr lang="en-US" dirty="0"/>
          </a:p>
        </p:txBody>
      </p:sp>
    </p:spTree>
    <p:extLst>
      <p:ext uri="{BB962C8B-B14F-4D97-AF65-F5344CB8AC3E}">
        <p14:creationId xmlns:p14="http://schemas.microsoft.com/office/powerpoint/2010/main" val="12949383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465" y="324369"/>
            <a:ext cx="4053620" cy="466231"/>
          </a:xfrm>
        </p:spPr>
        <p:txBody>
          <a:bodyPr>
            <a:normAutofit fontScale="90000"/>
          </a:bodyPr>
          <a:lstStyle/>
          <a:p>
            <a:r>
              <a:rPr lang="en-US" dirty="0" smtClean="0"/>
              <a:t>Aalto-</a:t>
            </a:r>
            <a:r>
              <a:rPr lang="en-US" dirty="0" err="1" smtClean="0"/>
              <a:t>yliopisto</a:t>
            </a:r>
            <a:r>
              <a:rPr lang="en-US" dirty="0" smtClean="0"/>
              <a:t> </a:t>
            </a:r>
            <a:endParaRPr lang="en-US" dirty="0"/>
          </a:p>
        </p:txBody>
      </p:sp>
      <p:pic>
        <p:nvPicPr>
          <p:cNvPr id="4" name="Picture 3"/>
          <p:cNvPicPr>
            <a:picLocks noChangeAspect="1"/>
          </p:cNvPicPr>
          <p:nvPr/>
        </p:nvPicPr>
        <p:blipFill>
          <a:blip r:embed="rId2"/>
          <a:stretch>
            <a:fillRect/>
          </a:stretch>
        </p:blipFill>
        <p:spPr>
          <a:xfrm>
            <a:off x="1024670" y="1079500"/>
            <a:ext cx="6972300" cy="5778500"/>
          </a:xfrm>
          <a:prstGeom prst="rect">
            <a:avLst/>
          </a:prstGeom>
        </p:spPr>
      </p:pic>
    </p:spTree>
    <p:extLst>
      <p:ext uri="{BB962C8B-B14F-4D97-AF65-F5344CB8AC3E}">
        <p14:creationId xmlns:p14="http://schemas.microsoft.com/office/powerpoint/2010/main" val="814747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Dieselgate</a:t>
            </a:r>
            <a:endParaRPr lang="en-US" dirty="0"/>
          </a:p>
        </p:txBody>
      </p:sp>
      <p:sp>
        <p:nvSpPr>
          <p:cNvPr id="3" name="Content Placeholder 2"/>
          <p:cNvSpPr>
            <a:spLocks noGrp="1"/>
          </p:cNvSpPr>
          <p:nvPr>
            <p:ph idx="1"/>
          </p:nvPr>
        </p:nvSpPr>
        <p:spPr/>
        <p:txBody>
          <a:bodyPr/>
          <a:lstStyle/>
          <a:p>
            <a:r>
              <a:rPr lang="en-US" dirty="0"/>
              <a:t>Both narrative &amp; counternarrative are using double negations in a series of dynamical relations back-and-forth.</a:t>
            </a:r>
          </a:p>
          <a:p>
            <a:r>
              <a:rPr lang="en-US" dirty="0"/>
              <a:t>First negation is a proposition about VW diesel being clean (or not).</a:t>
            </a:r>
          </a:p>
          <a:p>
            <a:r>
              <a:rPr lang="en-US" dirty="0"/>
              <a:t>Second negation negates the opponent’s negation</a:t>
            </a:r>
            <a:r>
              <a:rPr lang="en-US" dirty="0" smtClean="0"/>
              <a:t>.</a:t>
            </a:r>
            <a:endParaRPr lang="en-US" dirty="0"/>
          </a:p>
        </p:txBody>
      </p:sp>
    </p:spTree>
    <p:extLst>
      <p:ext uri="{BB962C8B-B14F-4D97-AF65-F5344CB8AC3E}">
        <p14:creationId xmlns:p14="http://schemas.microsoft.com/office/powerpoint/2010/main" val="21669922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8111" cy="862845"/>
          </a:xfrm>
        </p:spPr>
        <p:txBody>
          <a:bodyPr/>
          <a:lstStyle/>
          <a:p>
            <a:r>
              <a:rPr lang="en-US" sz="4400" dirty="0" smtClean="0"/>
              <a:t>Storytelling of 3T’s in our Cars</a:t>
            </a:r>
            <a:endParaRPr lang="en-US" sz="4400" dirty="0"/>
          </a:p>
        </p:txBody>
      </p:sp>
      <p:pic>
        <p:nvPicPr>
          <p:cNvPr id="6" name="Picture 5"/>
          <p:cNvPicPr>
            <a:picLocks noChangeAspect="1"/>
          </p:cNvPicPr>
          <p:nvPr/>
        </p:nvPicPr>
        <p:blipFill>
          <a:blip r:embed="rId2"/>
          <a:stretch>
            <a:fillRect/>
          </a:stretch>
        </p:blipFill>
        <p:spPr>
          <a:xfrm>
            <a:off x="244220" y="862845"/>
            <a:ext cx="8677947" cy="5860843"/>
          </a:xfrm>
          <a:prstGeom prst="rect">
            <a:avLst/>
          </a:prstGeom>
        </p:spPr>
      </p:pic>
      <p:pic>
        <p:nvPicPr>
          <p:cNvPr id="8" name="Picture 7"/>
          <p:cNvPicPr>
            <a:picLocks noChangeAspect="1"/>
          </p:cNvPicPr>
          <p:nvPr/>
        </p:nvPicPr>
        <p:blipFill>
          <a:blip r:embed="rId3"/>
          <a:stretch>
            <a:fillRect/>
          </a:stretch>
        </p:blipFill>
        <p:spPr>
          <a:xfrm>
            <a:off x="0" y="862846"/>
            <a:ext cx="9144000" cy="5860842"/>
          </a:xfrm>
          <a:prstGeom prst="rect">
            <a:avLst/>
          </a:prstGeom>
        </p:spPr>
      </p:pic>
    </p:spTree>
    <p:extLst>
      <p:ext uri="{BB962C8B-B14F-4D97-AF65-F5344CB8AC3E}">
        <p14:creationId xmlns:p14="http://schemas.microsoft.com/office/powerpoint/2010/main" val="1582874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ANTENARRATIVE-BEFORE</a:t>
            </a:r>
            <a:endParaRPr lang="en-US" dirty="0"/>
          </a:p>
        </p:txBody>
      </p:sp>
      <p:sp>
        <p:nvSpPr>
          <p:cNvPr id="3" name="Content Placeholder 2"/>
          <p:cNvSpPr>
            <a:spLocks noGrp="1"/>
          </p:cNvSpPr>
          <p:nvPr>
            <p:ph idx="1"/>
          </p:nvPr>
        </p:nvSpPr>
        <p:spPr>
          <a:xfrm>
            <a:off x="457200" y="1322375"/>
            <a:ext cx="8229600" cy="3176276"/>
          </a:xfrm>
        </p:spPr>
        <p:txBody>
          <a:bodyPr>
            <a:normAutofit/>
          </a:bodyPr>
          <a:lstStyle/>
          <a:p>
            <a:pPr marL="0" indent="0">
              <a:buNone/>
            </a:pPr>
            <a:r>
              <a:rPr lang="en-US" dirty="0" smtClean="0"/>
              <a:t>The </a:t>
            </a:r>
            <a:r>
              <a:rPr lang="en-US" dirty="0"/>
              <a:t>forecaring antenarrative comes into play relatively early. The defeat devices were installed for eight years by VW to make its diesel cars meet legal limits in US. </a:t>
            </a:r>
            <a:r>
              <a:rPr lang="en-US" dirty="0" smtClean="0"/>
              <a:t>This </a:t>
            </a:r>
            <a:r>
              <a:rPr lang="en-US" dirty="0"/>
              <a:t>was forecaring in advance in order for VW </a:t>
            </a:r>
            <a:r>
              <a:rPr lang="en-US" dirty="0" smtClean="0"/>
              <a:t>(BET ON FUTURE) to </a:t>
            </a:r>
            <a:r>
              <a:rPr lang="en-US" dirty="0"/>
              <a:t>become the largest carmaker in the world. </a:t>
            </a:r>
          </a:p>
          <a:p>
            <a:pPr marL="0" indent="0">
              <a:buNone/>
            </a:pPr>
            <a:endParaRPr lang="en-US" dirty="0"/>
          </a:p>
        </p:txBody>
      </p:sp>
      <p:pic>
        <p:nvPicPr>
          <p:cNvPr id="4" name="Picture 3"/>
          <p:cNvPicPr>
            <a:picLocks noChangeAspect="1"/>
          </p:cNvPicPr>
          <p:nvPr/>
        </p:nvPicPr>
        <p:blipFill>
          <a:blip r:embed="rId3"/>
          <a:stretch>
            <a:fillRect/>
          </a:stretch>
        </p:blipFill>
        <p:spPr>
          <a:xfrm>
            <a:off x="2632414" y="4498650"/>
            <a:ext cx="3302918" cy="2359349"/>
          </a:xfrm>
          <a:prstGeom prst="rect">
            <a:avLst/>
          </a:prstGeom>
        </p:spPr>
      </p:pic>
    </p:spTree>
    <p:extLst>
      <p:ext uri="{BB962C8B-B14F-4D97-AF65-F5344CB8AC3E}">
        <p14:creationId xmlns:p14="http://schemas.microsoft.com/office/powerpoint/2010/main" val="2599605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7681"/>
            <a:ext cx="8914457" cy="6858000"/>
          </a:xfrm>
          <a:prstGeom prst="rect">
            <a:avLst/>
          </a:prstGeom>
        </p:spPr>
      </p:pic>
      <p:sp>
        <p:nvSpPr>
          <p:cNvPr id="6" name="TextBox 5"/>
          <p:cNvSpPr txBox="1"/>
          <p:nvPr/>
        </p:nvSpPr>
        <p:spPr>
          <a:xfrm>
            <a:off x="1856070" y="797962"/>
            <a:ext cx="2979483" cy="1477328"/>
          </a:xfrm>
          <a:prstGeom prst="rect">
            <a:avLst/>
          </a:prstGeom>
          <a:noFill/>
        </p:spPr>
        <p:txBody>
          <a:bodyPr wrap="square" rtlCol="0">
            <a:spAutoFit/>
          </a:bodyPr>
          <a:lstStyle/>
          <a:p>
            <a:r>
              <a:rPr lang="en-US" b="1" dirty="0"/>
              <a:t>Main computer</a:t>
            </a:r>
            <a:endParaRPr lang="en-US" dirty="0"/>
          </a:p>
          <a:p>
            <a:r>
              <a:rPr lang="en-US" dirty="0"/>
              <a:t>Engine control </a:t>
            </a:r>
            <a:r>
              <a:rPr lang="en-US" dirty="0" smtClean="0"/>
              <a:t>module senses when car in LAB TEST  because steering wheel does not move</a:t>
            </a:r>
            <a:endParaRPr lang="en-US" dirty="0"/>
          </a:p>
        </p:txBody>
      </p:sp>
      <p:sp>
        <p:nvSpPr>
          <p:cNvPr id="7" name="TextBox 6"/>
          <p:cNvSpPr txBox="1"/>
          <p:nvPr/>
        </p:nvSpPr>
        <p:spPr>
          <a:xfrm>
            <a:off x="439927" y="1937334"/>
            <a:ext cx="1758382" cy="1754327"/>
          </a:xfrm>
          <a:prstGeom prst="rect">
            <a:avLst/>
          </a:prstGeom>
          <a:noFill/>
        </p:spPr>
        <p:txBody>
          <a:bodyPr wrap="square" rtlCol="0">
            <a:spAutoFit/>
          </a:bodyPr>
          <a:lstStyle/>
          <a:p>
            <a:r>
              <a:rPr lang="en-US" dirty="0"/>
              <a:t>Diesel oxidation</a:t>
            </a:r>
          </a:p>
          <a:p>
            <a:r>
              <a:rPr lang="en-US" dirty="0"/>
              <a:t>catalytic </a:t>
            </a:r>
            <a:r>
              <a:rPr lang="en-US" dirty="0" smtClean="0"/>
              <a:t>converter</a:t>
            </a:r>
            <a:endParaRPr lang="en-US" dirty="0"/>
          </a:p>
          <a:p>
            <a:r>
              <a:rPr lang="en-US" dirty="0"/>
              <a:t>&amp; Oxygen Sensor</a:t>
            </a:r>
          </a:p>
        </p:txBody>
      </p:sp>
      <p:sp>
        <p:nvSpPr>
          <p:cNvPr id="8" name="TextBox 7"/>
          <p:cNvSpPr txBox="1"/>
          <p:nvPr/>
        </p:nvSpPr>
        <p:spPr>
          <a:xfrm>
            <a:off x="2116901" y="3909665"/>
            <a:ext cx="1416476" cy="646331"/>
          </a:xfrm>
          <a:prstGeom prst="rect">
            <a:avLst/>
          </a:prstGeom>
          <a:noFill/>
        </p:spPr>
        <p:txBody>
          <a:bodyPr wrap="square" rtlCol="0">
            <a:spAutoFit/>
          </a:bodyPr>
          <a:lstStyle/>
          <a:p>
            <a:r>
              <a:rPr lang="en-US" dirty="0" smtClean="0"/>
              <a:t>Temperature Sensors</a:t>
            </a:r>
            <a:endParaRPr lang="en-US" dirty="0"/>
          </a:p>
        </p:txBody>
      </p:sp>
      <p:sp>
        <p:nvSpPr>
          <p:cNvPr id="9" name="TextBox 8"/>
          <p:cNvSpPr txBox="1"/>
          <p:nvPr/>
        </p:nvSpPr>
        <p:spPr>
          <a:xfrm>
            <a:off x="4656459" y="2307850"/>
            <a:ext cx="1953759" cy="646331"/>
          </a:xfrm>
          <a:prstGeom prst="rect">
            <a:avLst/>
          </a:prstGeom>
          <a:noFill/>
        </p:spPr>
        <p:txBody>
          <a:bodyPr wrap="square" rtlCol="0">
            <a:spAutoFit/>
          </a:bodyPr>
          <a:lstStyle/>
          <a:p>
            <a:r>
              <a:rPr lang="en-US" dirty="0" smtClean="0"/>
              <a:t>H2S Catalytic Convert</a:t>
            </a:r>
            <a:endParaRPr lang="en-US" dirty="0"/>
          </a:p>
        </p:txBody>
      </p:sp>
      <p:sp>
        <p:nvSpPr>
          <p:cNvPr id="10" name="TextBox 9"/>
          <p:cNvSpPr txBox="1"/>
          <p:nvPr/>
        </p:nvSpPr>
        <p:spPr>
          <a:xfrm>
            <a:off x="7310316" y="1400090"/>
            <a:ext cx="1269943" cy="369332"/>
          </a:xfrm>
          <a:prstGeom prst="rect">
            <a:avLst/>
          </a:prstGeom>
          <a:noFill/>
        </p:spPr>
        <p:txBody>
          <a:bodyPr wrap="square" rtlCol="0">
            <a:spAutoFit/>
          </a:bodyPr>
          <a:lstStyle/>
          <a:p>
            <a:r>
              <a:rPr lang="en-US" dirty="0" smtClean="0"/>
              <a:t>Muffler</a:t>
            </a:r>
            <a:endParaRPr lang="en-US" dirty="0"/>
          </a:p>
        </p:txBody>
      </p:sp>
      <p:sp>
        <p:nvSpPr>
          <p:cNvPr id="11" name="TextBox 10"/>
          <p:cNvSpPr txBox="1"/>
          <p:nvPr/>
        </p:nvSpPr>
        <p:spPr>
          <a:xfrm>
            <a:off x="4656459" y="3716896"/>
            <a:ext cx="4372298" cy="3108544"/>
          </a:xfrm>
          <a:prstGeom prst="rect">
            <a:avLst/>
          </a:prstGeom>
          <a:noFill/>
        </p:spPr>
        <p:txBody>
          <a:bodyPr wrap="square" rtlCol="0">
            <a:spAutoFit/>
          </a:bodyPr>
          <a:lstStyle/>
          <a:p>
            <a:r>
              <a:rPr lang="en-US" sz="2800" b="1" dirty="0"/>
              <a:t>Nitrogen oxide </a:t>
            </a:r>
            <a:r>
              <a:rPr lang="en-US" sz="2800" b="1" dirty="0" smtClean="0"/>
              <a:t>trap - </a:t>
            </a:r>
            <a:r>
              <a:rPr lang="en-US" sz="2800" dirty="0" smtClean="0"/>
              <a:t>Reduces toxic emissions. Engine used </a:t>
            </a:r>
            <a:r>
              <a:rPr lang="en-US" sz="2800" dirty="0"/>
              <a:t>more fuel </a:t>
            </a:r>
            <a:r>
              <a:rPr lang="en-US" sz="2800" dirty="0" smtClean="0"/>
              <a:t>when trap engaged. C</a:t>
            </a:r>
            <a:r>
              <a:rPr lang="en-US" sz="2800" b="1" dirty="0" smtClean="0"/>
              <a:t>omputer</a:t>
            </a:r>
            <a:r>
              <a:rPr lang="en-US" sz="2800" dirty="0" smtClean="0"/>
              <a:t> saves </a:t>
            </a:r>
            <a:r>
              <a:rPr lang="en-US" sz="2800" dirty="0"/>
              <a:t>fuel by allowing more pollutants to pass </a:t>
            </a:r>
            <a:r>
              <a:rPr lang="en-US" sz="2800" dirty="0" smtClean="0"/>
              <a:t>through exhaust </a:t>
            </a:r>
            <a:endParaRPr lang="en-US" sz="2800" dirty="0"/>
          </a:p>
        </p:txBody>
      </p:sp>
      <p:sp>
        <p:nvSpPr>
          <p:cNvPr id="2" name="TextBox 1"/>
          <p:cNvSpPr txBox="1"/>
          <p:nvPr/>
        </p:nvSpPr>
        <p:spPr>
          <a:xfrm>
            <a:off x="622830" y="341908"/>
            <a:ext cx="7168652" cy="461665"/>
          </a:xfrm>
          <a:prstGeom prst="rect">
            <a:avLst/>
          </a:prstGeom>
          <a:noFill/>
        </p:spPr>
        <p:txBody>
          <a:bodyPr wrap="square" rtlCol="0">
            <a:spAutoFit/>
          </a:bodyPr>
          <a:lstStyle/>
          <a:p>
            <a:pPr algn="ctr"/>
            <a:r>
              <a:rPr lang="en-US" sz="2400" b="1" dirty="0" smtClean="0"/>
              <a:t>MATERIAL STORYTELLING </a:t>
            </a:r>
            <a:r>
              <a:rPr lang="en-US" sz="2400" b="1" dirty="0" smtClean="0">
                <a:sym typeface="Wingdings"/>
              </a:rPr>
              <a:t> DIESELGATE</a:t>
            </a:r>
            <a:endParaRPr lang="en-US" sz="2400" b="1" dirty="0"/>
          </a:p>
        </p:txBody>
      </p:sp>
    </p:spTree>
    <p:extLst>
      <p:ext uri="{BB962C8B-B14F-4D97-AF65-F5344CB8AC3E}">
        <p14:creationId xmlns:p14="http://schemas.microsoft.com/office/powerpoint/2010/main" val="1883861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6852"/>
          </a:xfrm>
        </p:spPr>
        <p:txBody>
          <a:bodyPr>
            <a:normAutofit fontScale="90000"/>
          </a:bodyPr>
          <a:lstStyle/>
          <a:p>
            <a:r>
              <a:rPr lang="en-US" dirty="0" smtClean="0"/>
              <a:t>ANTENARRATIVE-BENEATH</a:t>
            </a:r>
            <a:endParaRPr lang="en-US" dirty="0"/>
          </a:p>
        </p:txBody>
      </p:sp>
      <p:sp>
        <p:nvSpPr>
          <p:cNvPr id="3" name="Content Placeholder 2"/>
          <p:cNvSpPr>
            <a:spLocks noGrp="1"/>
          </p:cNvSpPr>
          <p:nvPr>
            <p:ph idx="1"/>
          </p:nvPr>
        </p:nvSpPr>
        <p:spPr>
          <a:xfrm>
            <a:off x="457200" y="700574"/>
            <a:ext cx="8229600" cy="3440356"/>
          </a:xfrm>
        </p:spPr>
        <p:txBody>
          <a:bodyPr>
            <a:normAutofit lnSpcReduction="10000"/>
          </a:bodyPr>
          <a:lstStyle/>
          <a:p>
            <a:pPr marL="0" indent="0">
              <a:buNone/>
            </a:pPr>
            <a:r>
              <a:rPr lang="en-US" dirty="0"/>
              <a:t>Specific discursive-material </a:t>
            </a:r>
            <a:r>
              <a:rPr lang="en-US" dirty="0" smtClean="0"/>
              <a:t>(fore)concepts</a:t>
            </a:r>
            <a:r>
              <a:rPr lang="en-US" dirty="0"/>
              <a:t>, documents, symbols, language, including print and TV ads, were designed in advance in order to sell ‘dirty’ diesel cars as ‘clean’ diesel. A way of telling had to be invented that keep most employees, most government officials, and the public, not in the know.</a:t>
            </a:r>
          </a:p>
          <a:p>
            <a:pPr marL="0" indent="0">
              <a:buNone/>
            </a:pPr>
            <a:endParaRPr lang="en-US" dirty="0"/>
          </a:p>
        </p:txBody>
      </p:sp>
      <p:pic>
        <p:nvPicPr>
          <p:cNvPr id="4" name="Picture 3"/>
          <p:cNvPicPr>
            <a:picLocks noChangeAspect="1"/>
          </p:cNvPicPr>
          <p:nvPr/>
        </p:nvPicPr>
        <p:blipFill>
          <a:blip r:embed="rId2"/>
          <a:stretch>
            <a:fillRect/>
          </a:stretch>
        </p:blipFill>
        <p:spPr>
          <a:xfrm>
            <a:off x="2632414" y="3744036"/>
            <a:ext cx="4359324" cy="3113964"/>
          </a:xfrm>
          <a:prstGeom prst="rect">
            <a:avLst/>
          </a:prstGeom>
        </p:spPr>
      </p:pic>
    </p:spTree>
    <p:extLst>
      <p:ext uri="{BB962C8B-B14F-4D97-AF65-F5344CB8AC3E}">
        <p14:creationId xmlns:p14="http://schemas.microsoft.com/office/powerpoint/2010/main" val="19401966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421"/>
            <a:ext cx="8229600" cy="532380"/>
          </a:xfrm>
        </p:spPr>
        <p:txBody>
          <a:bodyPr>
            <a:normAutofit fontScale="90000"/>
          </a:bodyPr>
          <a:lstStyle/>
          <a:p>
            <a:r>
              <a:rPr lang="en-US" dirty="0" smtClean="0"/>
              <a:t>ANTENARRATIVE BETWEEN</a:t>
            </a:r>
            <a:endParaRPr lang="en-US" dirty="0"/>
          </a:p>
        </p:txBody>
      </p:sp>
      <p:sp>
        <p:nvSpPr>
          <p:cNvPr id="3" name="Content Placeholder 2"/>
          <p:cNvSpPr>
            <a:spLocks noGrp="1"/>
          </p:cNvSpPr>
          <p:nvPr>
            <p:ph idx="1"/>
          </p:nvPr>
        </p:nvSpPr>
        <p:spPr>
          <a:xfrm>
            <a:off x="364602" y="674114"/>
            <a:ext cx="8229600" cy="3427125"/>
          </a:xfrm>
        </p:spPr>
        <p:txBody>
          <a:bodyPr>
            <a:normAutofit lnSpcReduction="10000"/>
          </a:bodyPr>
          <a:lstStyle/>
          <a:p>
            <a:pPr marL="0" indent="0">
              <a:buNone/>
            </a:pPr>
            <a:r>
              <a:rPr lang="en-US" dirty="0" smtClean="0"/>
              <a:t>Forestructuring - </a:t>
            </a:r>
            <a:r>
              <a:rPr lang="en-US" dirty="0"/>
              <a:t>Actual material devices (switches, computer software) were developed in advance to allow the emission controls to be </a:t>
            </a:r>
            <a:r>
              <a:rPr lang="en-US" dirty="0" smtClean="0"/>
              <a:t>defeated. </a:t>
            </a:r>
            <a:r>
              <a:rPr lang="en-US" dirty="0"/>
              <a:t>EUGTI a junk research company funded by BMW, Mercedes and VW paid $230,000 to conduct a study using ten Macaque monkeys </a:t>
            </a:r>
            <a:r>
              <a:rPr lang="en-US" dirty="0" smtClean="0"/>
              <a:t>in </a:t>
            </a:r>
            <a:r>
              <a:rPr lang="en-US" dirty="0"/>
              <a:t>Albuquerque, New Mexico.</a:t>
            </a:r>
            <a:r>
              <a:rPr lang="en-US" dirty="0" smtClean="0">
                <a:effectLst/>
              </a:rPr>
              <a:t> </a:t>
            </a:r>
            <a:endParaRPr lang="en-US" dirty="0"/>
          </a:p>
        </p:txBody>
      </p:sp>
      <p:pic>
        <p:nvPicPr>
          <p:cNvPr id="4" name="Picture 3"/>
          <p:cNvPicPr>
            <a:picLocks noChangeAspect="1"/>
          </p:cNvPicPr>
          <p:nvPr/>
        </p:nvPicPr>
        <p:blipFill>
          <a:blip r:embed="rId2"/>
          <a:stretch>
            <a:fillRect/>
          </a:stretch>
        </p:blipFill>
        <p:spPr>
          <a:xfrm>
            <a:off x="1853819" y="3942482"/>
            <a:ext cx="4081513" cy="2915517"/>
          </a:xfrm>
          <a:prstGeom prst="rect">
            <a:avLst/>
          </a:prstGeom>
        </p:spPr>
      </p:pic>
    </p:spTree>
    <p:extLst>
      <p:ext uri="{BB962C8B-B14F-4D97-AF65-F5344CB8AC3E}">
        <p14:creationId xmlns:p14="http://schemas.microsoft.com/office/powerpoint/2010/main" val="4897315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109442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9461"/>
          </a:xfrm>
        </p:spPr>
        <p:txBody>
          <a:bodyPr>
            <a:normAutofit fontScale="90000"/>
          </a:bodyPr>
          <a:lstStyle/>
          <a:p>
            <a:r>
              <a:rPr lang="en-US" dirty="0" smtClean="0"/>
              <a:t>ANTENARRATIVE BETS</a:t>
            </a:r>
            <a:endParaRPr lang="en-US" dirty="0"/>
          </a:p>
        </p:txBody>
      </p:sp>
      <p:sp>
        <p:nvSpPr>
          <p:cNvPr id="3" name="Content Placeholder 2"/>
          <p:cNvSpPr>
            <a:spLocks noGrp="1"/>
          </p:cNvSpPr>
          <p:nvPr>
            <p:ph idx="1"/>
          </p:nvPr>
        </p:nvSpPr>
        <p:spPr>
          <a:xfrm>
            <a:off x="457200" y="793182"/>
            <a:ext cx="8229600" cy="3188989"/>
          </a:xfrm>
        </p:spPr>
        <p:txBody>
          <a:bodyPr>
            <a:normAutofit lnSpcReduction="10000"/>
          </a:bodyPr>
          <a:lstStyle/>
          <a:p>
            <a:pPr marL="0" indent="0">
              <a:buNone/>
            </a:pPr>
            <a:r>
              <a:rPr lang="en-US" dirty="0" smtClean="0"/>
              <a:t>Foresight- </a:t>
            </a:r>
            <a:r>
              <a:rPr lang="en-US" dirty="0"/>
              <a:t>Dieselgate involves systematic collusion by German government and VW (&amp; many other diesel car makers) in order to enter the US market, keep the Euro market share, knowing in advance, that a cheat device was being used, while advertising its cars as ‘clean diesel’. </a:t>
            </a: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1687131" y="3433044"/>
            <a:ext cx="4794691" cy="3424956"/>
          </a:xfrm>
          <a:prstGeom prst="rect">
            <a:avLst/>
          </a:prstGeom>
        </p:spPr>
      </p:pic>
    </p:spTree>
    <p:extLst>
      <p:ext uri="{BB962C8B-B14F-4D97-AF65-F5344CB8AC3E}">
        <p14:creationId xmlns:p14="http://schemas.microsoft.com/office/powerpoint/2010/main" val="4825925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753401"/>
          </a:xfrm>
        </p:spPr>
        <p:txBody>
          <a:bodyPr>
            <a:normAutofit fontScale="90000"/>
          </a:bodyPr>
          <a:lstStyle/>
          <a:p>
            <a:r>
              <a:rPr lang="en-US" dirty="0" smtClean="0"/>
              <a:t>As we approach 6</a:t>
            </a:r>
            <a:r>
              <a:rPr lang="en-US" baseline="30000" dirty="0" smtClean="0"/>
              <a:t>th</a:t>
            </a:r>
            <a:r>
              <a:rPr lang="en-US" dirty="0" smtClean="0"/>
              <a:t> Extinction</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38</a:t>
            </a:fld>
            <a:endParaRPr lang="en-US" dirty="0"/>
          </a:p>
        </p:txBody>
      </p:sp>
      <p:pic>
        <p:nvPicPr>
          <p:cNvPr id="5" name="Picture 4"/>
          <p:cNvPicPr>
            <a:picLocks noChangeAspect="1"/>
          </p:cNvPicPr>
          <p:nvPr/>
        </p:nvPicPr>
        <p:blipFill>
          <a:blip r:embed="rId2"/>
          <a:stretch>
            <a:fillRect/>
          </a:stretch>
        </p:blipFill>
        <p:spPr>
          <a:xfrm>
            <a:off x="2024240" y="1350713"/>
            <a:ext cx="4835445" cy="5005637"/>
          </a:xfrm>
          <a:prstGeom prst="rect">
            <a:avLst/>
          </a:prstGeom>
        </p:spPr>
      </p:pic>
    </p:spTree>
    <p:extLst>
      <p:ext uri="{BB962C8B-B14F-4D97-AF65-F5344CB8AC3E}">
        <p14:creationId xmlns:p14="http://schemas.microsoft.com/office/powerpoint/2010/main" val="31306780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1448"/>
          </a:xfrm>
        </p:spPr>
        <p:txBody>
          <a:bodyPr>
            <a:normAutofit fontScale="90000"/>
          </a:bodyPr>
          <a:lstStyle/>
          <a:p>
            <a:r>
              <a:rPr lang="en-US" dirty="0" smtClean="0"/>
              <a:t>Forecaring in not so ethical way</a:t>
            </a:r>
            <a:endParaRPr lang="en-US" dirty="0"/>
          </a:p>
        </p:txBody>
      </p:sp>
      <p:sp>
        <p:nvSpPr>
          <p:cNvPr id="3" name="Content Placeholder 2"/>
          <p:cNvSpPr>
            <a:spLocks noGrp="1"/>
          </p:cNvSpPr>
          <p:nvPr>
            <p:ph idx="1"/>
          </p:nvPr>
        </p:nvSpPr>
        <p:spPr>
          <a:xfrm>
            <a:off x="457200" y="1004859"/>
            <a:ext cx="8229600" cy="2884704"/>
          </a:xfrm>
        </p:spPr>
        <p:txBody>
          <a:bodyPr>
            <a:normAutofit lnSpcReduction="10000"/>
          </a:bodyPr>
          <a:lstStyle/>
          <a:p>
            <a:pPr marL="0" indent="0">
              <a:buNone/>
            </a:pPr>
            <a:r>
              <a:rPr lang="en-US" dirty="0"/>
              <a:t>It was 60 months of intense back and forth interaction with VW. CARB would do testing, generate questions for VW, and they would provide </a:t>
            </a:r>
            <a:r>
              <a:rPr lang="en-US" dirty="0" smtClean="0"/>
              <a:t>answers from Wolfsburg</a:t>
            </a:r>
          </a:p>
          <a:p>
            <a:pPr marL="0" indent="0">
              <a:buNone/>
            </a:pPr>
            <a:r>
              <a:rPr lang="en-US" dirty="0" smtClean="0"/>
              <a:t> </a:t>
            </a:r>
            <a:r>
              <a:rPr lang="en-US" dirty="0" smtClean="0"/>
              <a:t>6 </a:t>
            </a:r>
            <a:r>
              <a:rPr lang="en-US" dirty="0" smtClean="0"/>
              <a:t>executives admitted </a:t>
            </a:r>
            <a:r>
              <a:rPr lang="en-US" dirty="0"/>
              <a:t>to a long trail of deceit and misdirection. </a:t>
            </a:r>
          </a:p>
        </p:txBody>
      </p:sp>
      <p:pic>
        <p:nvPicPr>
          <p:cNvPr id="4" name="Picture 3"/>
          <p:cNvPicPr>
            <a:picLocks noChangeAspect="1"/>
          </p:cNvPicPr>
          <p:nvPr/>
        </p:nvPicPr>
        <p:blipFill>
          <a:blip r:embed="rId2"/>
          <a:stretch>
            <a:fillRect/>
          </a:stretch>
        </p:blipFill>
        <p:spPr>
          <a:xfrm>
            <a:off x="3826278" y="3519127"/>
            <a:ext cx="4507493" cy="3219804"/>
          </a:xfrm>
          <a:prstGeom prst="rect">
            <a:avLst/>
          </a:prstGeom>
        </p:spPr>
      </p:pic>
    </p:spTree>
    <p:extLst>
      <p:ext uri="{BB962C8B-B14F-4D97-AF65-F5344CB8AC3E}">
        <p14:creationId xmlns:p14="http://schemas.microsoft.com/office/powerpoint/2010/main" val="32465149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ckroach.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4719"/>
            <a:ext cx="7802880" cy="3230880"/>
          </a:xfrm>
          <a:prstGeom prst="rect">
            <a:avLst/>
          </a:prstGeom>
        </p:spPr>
      </p:pic>
      <p:sp>
        <p:nvSpPr>
          <p:cNvPr id="2" name="Title 1"/>
          <p:cNvSpPr>
            <a:spLocks noGrp="1"/>
          </p:cNvSpPr>
          <p:nvPr>
            <p:ph type="title"/>
          </p:nvPr>
        </p:nvSpPr>
        <p:spPr>
          <a:xfrm>
            <a:off x="571500" y="274638"/>
            <a:ext cx="8001000" cy="958672"/>
          </a:xfrm>
        </p:spPr>
        <p:txBody>
          <a:bodyPr/>
          <a:lstStyle/>
          <a:p>
            <a:r>
              <a:rPr lang="en-US" dirty="0" smtClean="0"/>
              <a:t>Who Will Inherit the Earth?</a:t>
            </a:r>
            <a:endParaRPr lang="en-US" dirty="0"/>
          </a:p>
        </p:txBody>
      </p:sp>
      <p:sp>
        <p:nvSpPr>
          <p:cNvPr id="3" name="Content Placeholder 2"/>
          <p:cNvSpPr>
            <a:spLocks noGrp="1"/>
          </p:cNvSpPr>
          <p:nvPr>
            <p:ph idx="1"/>
          </p:nvPr>
        </p:nvSpPr>
        <p:spPr>
          <a:xfrm>
            <a:off x="305309" y="1819438"/>
            <a:ext cx="8719621" cy="985281"/>
          </a:xfrm>
        </p:spPr>
        <p:txBody>
          <a:bodyPr>
            <a:normAutofit lnSpcReduction="10000"/>
          </a:bodyPr>
          <a:lstStyle/>
          <a:p>
            <a:pPr marL="0" indent="0">
              <a:buNone/>
            </a:pPr>
            <a:r>
              <a:rPr lang="en-US" dirty="0" smtClean="0"/>
              <a:t>At the end there will be two cockroaches and Keith Richards.</a:t>
            </a:r>
            <a:endParaRPr lang="en-US" dirty="0"/>
          </a:p>
        </p:txBody>
      </p:sp>
    </p:spTree>
    <p:extLst>
      <p:ext uri="{BB962C8B-B14F-4D97-AF65-F5344CB8AC3E}">
        <p14:creationId xmlns:p14="http://schemas.microsoft.com/office/powerpoint/2010/main" val="1769823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056160" cy="1143000"/>
          </a:xfrm>
        </p:spPr>
        <p:txBody>
          <a:bodyPr/>
          <a:lstStyle/>
          <a:p>
            <a:r>
              <a:rPr lang="en-US" dirty="0" smtClean="0"/>
              <a:t>In Sum</a:t>
            </a:r>
            <a:endParaRPr lang="en-US" dirty="0"/>
          </a:p>
        </p:txBody>
      </p:sp>
      <p:sp>
        <p:nvSpPr>
          <p:cNvPr id="3" name="Content Placeholder 2"/>
          <p:cNvSpPr>
            <a:spLocks noGrp="1"/>
          </p:cNvSpPr>
          <p:nvPr>
            <p:ph idx="1"/>
          </p:nvPr>
        </p:nvSpPr>
        <p:spPr>
          <a:xfrm>
            <a:off x="655623" y="2332037"/>
            <a:ext cx="8229600" cy="4525963"/>
          </a:xfrm>
        </p:spPr>
        <p:txBody>
          <a:bodyPr>
            <a:normAutofit lnSpcReduction="10000"/>
          </a:bodyPr>
          <a:lstStyle/>
          <a:p>
            <a:pPr marL="0" indent="0">
              <a:buNone/>
            </a:pPr>
            <a:r>
              <a:rPr lang="en-US" dirty="0"/>
              <a:t>At the antenarrative level, there is active forecaring in advance of an entire automotive industry, and collusion with governments, and NGOs not sophisticated enough in science or engineering to spot global fraud. Dieselgate could tear down the reputation of the German car industry and its economy along with it. Therefore, the storytelling strategy was to prevent that through obstacles and obfuscation to draw it out as long as possible</a:t>
            </a:r>
            <a:r>
              <a:rPr lang="en-US" dirty="0" smtClean="0"/>
              <a:t>.</a:t>
            </a:r>
            <a:endParaRPr lang="en-US" dirty="0"/>
          </a:p>
        </p:txBody>
      </p:sp>
      <p:pic>
        <p:nvPicPr>
          <p:cNvPr id="4" name="Picture 3"/>
          <p:cNvPicPr>
            <a:picLocks noChangeAspect="1"/>
          </p:cNvPicPr>
          <p:nvPr/>
        </p:nvPicPr>
        <p:blipFill>
          <a:blip r:embed="rId2"/>
          <a:stretch>
            <a:fillRect/>
          </a:stretch>
        </p:blipFill>
        <p:spPr>
          <a:xfrm>
            <a:off x="3605221" y="118753"/>
            <a:ext cx="3180851" cy="2272154"/>
          </a:xfrm>
          <a:prstGeom prst="rect">
            <a:avLst/>
          </a:prstGeom>
        </p:spPr>
      </p:pic>
    </p:spTree>
    <p:extLst>
      <p:ext uri="{BB962C8B-B14F-4D97-AF65-F5344CB8AC3E}">
        <p14:creationId xmlns:p14="http://schemas.microsoft.com/office/powerpoint/2010/main" val="42502792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54504" y="1261781"/>
            <a:ext cx="4445271" cy="3451622"/>
          </a:xfrm>
          <a:prstGeom prst="rect">
            <a:avLst/>
          </a:prstGeom>
        </p:spPr>
      </p:pic>
      <p:sp>
        <p:nvSpPr>
          <p:cNvPr id="6" name="Title 5"/>
          <p:cNvSpPr>
            <a:spLocks noGrp="1"/>
          </p:cNvSpPr>
          <p:nvPr>
            <p:ph type="title"/>
          </p:nvPr>
        </p:nvSpPr>
        <p:spPr/>
        <p:txBody>
          <a:bodyPr/>
          <a:lstStyle/>
          <a:p>
            <a:r>
              <a:rPr lang="en-US" dirty="0" smtClean="0"/>
              <a:t>Pause for Q&amp;A</a:t>
            </a:r>
            <a:endParaRPr lang="en-US" dirty="0"/>
          </a:p>
        </p:txBody>
      </p:sp>
    </p:spTree>
    <p:extLst>
      <p:ext uri="{BB962C8B-B14F-4D97-AF65-F5344CB8AC3E}">
        <p14:creationId xmlns:p14="http://schemas.microsoft.com/office/powerpoint/2010/main" val="32249725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571500" y="1684781"/>
            <a:ext cx="8222201" cy="1794265"/>
          </a:xfrm>
        </p:spPr>
        <p:txBody>
          <a:bodyPr>
            <a:normAutofit fontScale="62500" lnSpcReduction="20000"/>
          </a:bodyPr>
          <a:lstStyle/>
          <a:p>
            <a:pPr marL="0" indent="0" algn="ctr">
              <a:buNone/>
            </a:pPr>
            <a:r>
              <a:rPr lang="en-US" sz="5500" b="1" dirty="0" smtClean="0"/>
              <a:t>Question &amp; Answers about STORYTELLING</a:t>
            </a:r>
          </a:p>
          <a:p>
            <a:pPr marL="0" indent="0" algn="ctr">
              <a:buNone/>
            </a:pPr>
            <a:r>
              <a:rPr lang="en-US" sz="5100" b="1" dirty="0" smtClean="0"/>
              <a:t>Slides </a:t>
            </a:r>
            <a:r>
              <a:rPr lang="en-US" sz="5100" b="1" dirty="0"/>
              <a:t>&amp; books </a:t>
            </a:r>
            <a:r>
              <a:rPr lang="en-US" sz="5100" b="1" dirty="0" smtClean="0"/>
              <a:t>at </a:t>
            </a:r>
            <a:r>
              <a:rPr lang="en-US" sz="5100" b="1" dirty="0" smtClean="0">
                <a:hlinkClick r:id="rId2"/>
              </a:rPr>
              <a:t>http://davidboje.com/Finland</a:t>
            </a:r>
            <a:r>
              <a:rPr lang="en-US" sz="5100" b="1" dirty="0" smtClean="0"/>
              <a:t> </a:t>
            </a:r>
            <a:endParaRPr lang="en-US" sz="5600" b="1" dirty="0" smtClean="0"/>
          </a:p>
        </p:txBody>
      </p:sp>
      <p:pic>
        <p:nvPicPr>
          <p:cNvPr id="4" name="Picture 3"/>
          <p:cNvPicPr>
            <a:picLocks noChangeAspect="1"/>
          </p:cNvPicPr>
          <p:nvPr/>
        </p:nvPicPr>
        <p:blipFill>
          <a:blip r:embed="rId3"/>
          <a:stretch>
            <a:fillRect/>
          </a:stretch>
        </p:blipFill>
        <p:spPr>
          <a:xfrm>
            <a:off x="720625" y="2976706"/>
            <a:ext cx="7851875" cy="3881294"/>
          </a:xfrm>
          <a:prstGeom prst="rect">
            <a:avLst/>
          </a:prstGeom>
        </p:spPr>
      </p:pic>
    </p:spTree>
    <p:extLst>
      <p:ext uri="{BB962C8B-B14F-4D97-AF65-F5344CB8AC3E}">
        <p14:creationId xmlns:p14="http://schemas.microsoft.com/office/powerpoint/2010/main" val="35056175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854" y="0"/>
            <a:ext cx="9144000" cy="6858000"/>
          </a:xfrm>
          <a:prstGeom prst="rect">
            <a:avLst/>
          </a:prstGeom>
        </p:spPr>
      </p:pic>
      <p:sp>
        <p:nvSpPr>
          <p:cNvPr id="2" name="Rectangle 1"/>
          <p:cNvSpPr/>
          <p:nvPr/>
        </p:nvSpPr>
        <p:spPr>
          <a:xfrm>
            <a:off x="1499123" y="2459504"/>
            <a:ext cx="6590530" cy="2123658"/>
          </a:xfrm>
          <a:prstGeom prst="rect">
            <a:avLst/>
          </a:prstGeom>
        </p:spPr>
        <p:txBody>
          <a:bodyPr wrap="square">
            <a:spAutoFit/>
          </a:bodyPr>
          <a:lstStyle/>
          <a:p>
            <a:r>
              <a:rPr lang="en-US" sz="4400" b="1" dirty="0"/>
              <a:t>150 years </a:t>
            </a:r>
            <a:r>
              <a:rPr lang="en-US" sz="4400" b="1" dirty="0" smtClean="0"/>
              <a:t>ago FINLAND </a:t>
            </a:r>
            <a:r>
              <a:rPr lang="en-US" sz="4400" b="1" dirty="0"/>
              <a:t>suffered Europe’s last naturally caused famine</a:t>
            </a:r>
          </a:p>
        </p:txBody>
      </p:sp>
    </p:spTree>
    <p:extLst>
      <p:ext uri="{BB962C8B-B14F-4D97-AF65-F5344CB8AC3E}">
        <p14:creationId xmlns:p14="http://schemas.microsoft.com/office/powerpoint/2010/main" val="2944246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6</a:t>
            </a:r>
            <a:r>
              <a:rPr lang="en-US" baseline="30000" dirty="0" smtClean="0"/>
              <a:t>th</a:t>
            </a:r>
            <a:r>
              <a:rPr lang="en-US" dirty="0" smtClean="0"/>
              <a:t> Extinction</a:t>
            </a:r>
            <a:endParaRPr lang="en-US" dirty="0"/>
          </a:p>
        </p:txBody>
      </p:sp>
      <p:sp>
        <p:nvSpPr>
          <p:cNvPr id="3" name="Content Placeholder 2"/>
          <p:cNvSpPr>
            <a:spLocks noGrp="1"/>
          </p:cNvSpPr>
          <p:nvPr>
            <p:ph idx="1"/>
          </p:nvPr>
        </p:nvSpPr>
        <p:spPr>
          <a:xfrm>
            <a:off x="479473" y="1684536"/>
            <a:ext cx="8487964" cy="4962898"/>
          </a:xfrm>
        </p:spPr>
        <p:txBody>
          <a:bodyPr>
            <a:normAutofit/>
          </a:bodyPr>
          <a:lstStyle/>
          <a:p>
            <a:pPr marL="0" indent="0">
              <a:buNone/>
            </a:pPr>
            <a:r>
              <a:rPr lang="en-US" dirty="0"/>
              <a:t>Sixth Mass </a:t>
            </a:r>
            <a:r>
              <a:rPr lang="en-US" dirty="0" smtClean="0"/>
              <a:t>Extinction </a:t>
            </a:r>
            <a:r>
              <a:rPr lang="en-US" dirty="0"/>
              <a:t>is a </a:t>
            </a:r>
            <a:r>
              <a:rPr lang="en-US" b="1" dirty="0"/>
              <a:t>massive die-off </a:t>
            </a:r>
            <a:r>
              <a:rPr lang="en-US" dirty="0"/>
              <a:t>of plants and animals all across the planet. </a:t>
            </a:r>
            <a:endParaRPr lang="en-US" b="1" dirty="0" smtClean="0"/>
          </a:p>
          <a:p>
            <a:pPr marL="0" indent="0">
              <a:buNone/>
            </a:pPr>
            <a:endParaRPr lang="en-US" dirty="0" smtClean="0"/>
          </a:p>
          <a:p>
            <a:pPr marL="0" indent="0">
              <a:buNone/>
            </a:pPr>
            <a:r>
              <a:rPr lang="en-US" sz="4000" b="1" dirty="0" smtClean="0"/>
              <a:t>6</a:t>
            </a:r>
            <a:r>
              <a:rPr lang="en-US" sz="4000" b="1" baseline="30000" dirty="0" smtClean="0"/>
              <a:t>th</a:t>
            </a:r>
            <a:r>
              <a:rPr lang="en-US" sz="4000" b="1" dirty="0" smtClean="0"/>
              <a:t> Extinction is 10 to 100 times greater than any previous mass extinction</a:t>
            </a:r>
          </a:p>
        </p:txBody>
      </p:sp>
    </p:spTree>
    <p:extLst>
      <p:ext uri="{BB962C8B-B14F-4D97-AF65-F5344CB8AC3E}">
        <p14:creationId xmlns:p14="http://schemas.microsoft.com/office/powerpoint/2010/main" val="36255822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sz="3200" b="1" dirty="0"/>
              <a:t>What is Globalization doing to End the </a:t>
            </a:r>
            <a:r>
              <a:rPr lang="en-US" sz="3200" b="1" dirty="0" smtClean="0"/>
              <a:t>World in your children’s children’s lifetime?</a:t>
            </a:r>
            <a:endParaRPr lang="en-US" sz="3200" b="1" dirty="0"/>
          </a:p>
        </p:txBody>
      </p:sp>
      <p:sp>
        <p:nvSpPr>
          <p:cNvPr id="3" name="Content Placeholder 2"/>
          <p:cNvSpPr>
            <a:spLocks noGrp="1"/>
          </p:cNvSpPr>
          <p:nvPr>
            <p:ph idx="1"/>
          </p:nvPr>
        </p:nvSpPr>
        <p:spPr>
          <a:xfrm>
            <a:off x="571500" y="1740809"/>
            <a:ext cx="8001000" cy="4994122"/>
          </a:xfrm>
        </p:spPr>
        <p:txBody>
          <a:bodyPr>
            <a:normAutofit fontScale="85000" lnSpcReduction="10000"/>
          </a:bodyPr>
          <a:lstStyle/>
          <a:p>
            <a:pPr marL="0" indent="0">
              <a:buNone/>
            </a:pPr>
            <a:r>
              <a:rPr lang="en-US" dirty="0" smtClean="0"/>
              <a:t>Results of focus groups so far, when asked: </a:t>
            </a:r>
            <a:r>
              <a:rPr lang="en-US" b="1" dirty="0" smtClean="0"/>
              <a:t>What was #1 Extinction threat that can bring about end of the world?</a:t>
            </a:r>
          </a:p>
          <a:p>
            <a:pPr>
              <a:buAutoNum type="arabicPeriod"/>
            </a:pPr>
            <a:r>
              <a:rPr lang="en-US" sz="3000" b="1" dirty="0" smtClean="0">
                <a:solidFill>
                  <a:srgbClr val="FF0000"/>
                </a:solidFill>
              </a:rPr>
              <a:t>Donald J. Trump</a:t>
            </a:r>
          </a:p>
          <a:p>
            <a:pPr>
              <a:buAutoNum type="arabicPeriod"/>
            </a:pPr>
            <a:r>
              <a:rPr lang="en-US" dirty="0" smtClean="0"/>
              <a:t>Climate Change</a:t>
            </a:r>
          </a:p>
          <a:p>
            <a:pPr>
              <a:buAutoNum type="arabicPeriod"/>
            </a:pPr>
            <a:r>
              <a:rPr lang="en-US" dirty="0" smtClean="0"/>
              <a:t>Nuclear War</a:t>
            </a:r>
          </a:p>
          <a:p>
            <a:pPr>
              <a:buAutoNum type="arabicPeriod"/>
            </a:pPr>
            <a:r>
              <a:rPr lang="en-US" dirty="0" smtClean="0"/>
              <a:t>Pandemic</a:t>
            </a:r>
          </a:p>
          <a:p>
            <a:pPr>
              <a:buAutoNum type="arabicPeriod"/>
            </a:pPr>
            <a:r>
              <a:rPr lang="en-US" dirty="0" smtClean="0"/>
              <a:t>Introduction of Exotic Species</a:t>
            </a:r>
          </a:p>
          <a:p>
            <a:pPr>
              <a:buAutoNum type="arabicPeriod"/>
            </a:pPr>
            <a:r>
              <a:rPr lang="en-US" dirty="0" smtClean="0"/>
              <a:t>Deforestation/Habitat Loss</a:t>
            </a:r>
          </a:p>
          <a:p>
            <a:pPr>
              <a:buAutoNum type="arabicPeriod"/>
            </a:pPr>
            <a:r>
              <a:rPr lang="en-US" dirty="0" smtClean="0"/>
              <a:t>Pollution</a:t>
            </a:r>
          </a:p>
          <a:p>
            <a:pPr>
              <a:buAutoNum type="arabicPeriod"/>
            </a:pPr>
            <a:r>
              <a:rPr lang="en-US" dirty="0" smtClean="0"/>
              <a:t>Non-human causes </a:t>
            </a:r>
            <a:r>
              <a:rPr lang="en-US" dirty="0" smtClean="0">
                <a:sym typeface="Wingdings"/>
              </a:rPr>
              <a:t></a:t>
            </a:r>
            <a:r>
              <a:rPr lang="en-US" dirty="0" smtClean="0"/>
              <a:t>Asteroid</a:t>
            </a:r>
            <a:r>
              <a:rPr lang="en-US" dirty="0" smtClean="0">
                <a:sym typeface="Wingdings"/>
              </a:rPr>
              <a:t>, Alien Invasion, etc.</a:t>
            </a:r>
            <a:endParaRPr lang="en-US" dirty="0" smtClean="0"/>
          </a:p>
        </p:txBody>
      </p:sp>
      <p:sp>
        <p:nvSpPr>
          <p:cNvPr id="4" name="TextBox 3"/>
          <p:cNvSpPr txBox="1"/>
          <p:nvPr/>
        </p:nvSpPr>
        <p:spPr>
          <a:xfrm>
            <a:off x="5451437" y="3067818"/>
            <a:ext cx="3310820" cy="3046988"/>
          </a:xfrm>
          <a:prstGeom prst="rect">
            <a:avLst/>
          </a:prstGeom>
          <a:noFill/>
        </p:spPr>
        <p:txBody>
          <a:bodyPr wrap="square" rtlCol="0">
            <a:spAutoFit/>
          </a:bodyPr>
          <a:lstStyle/>
          <a:p>
            <a:r>
              <a:rPr lang="en-US" sz="3200" b="1" dirty="0"/>
              <a:t>Extinction Event: causes drastic change in # of species in short period of geologic time</a:t>
            </a:r>
          </a:p>
        </p:txBody>
      </p:sp>
    </p:spTree>
    <p:extLst>
      <p:ext uri="{BB962C8B-B14F-4D97-AF65-F5344CB8AC3E}">
        <p14:creationId xmlns:p14="http://schemas.microsoft.com/office/powerpoint/2010/main" val="166059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84" y="226772"/>
            <a:ext cx="8815134" cy="1088511"/>
          </a:xfrm>
        </p:spPr>
        <p:txBody>
          <a:bodyPr>
            <a:normAutofit fontScale="90000"/>
          </a:bodyPr>
          <a:lstStyle/>
          <a:p>
            <a:r>
              <a:rPr lang="en-US" dirty="0" smtClean="0"/>
              <a:t>Myth: Globalization has no alternative</a:t>
            </a:r>
            <a:endParaRPr lang="en-US" dirty="0"/>
          </a:p>
        </p:txBody>
      </p:sp>
      <p:sp>
        <p:nvSpPr>
          <p:cNvPr id="4" name="Slide Number Placeholder 3"/>
          <p:cNvSpPr>
            <a:spLocks noGrp="1"/>
          </p:cNvSpPr>
          <p:nvPr>
            <p:ph type="sldNum" sz="quarter" idx="12"/>
          </p:nvPr>
        </p:nvSpPr>
        <p:spPr/>
        <p:txBody>
          <a:bodyPr/>
          <a:lstStyle/>
          <a:p>
            <a:fld id="{D739C4FB-7D33-419B-8833-D1372BFD11C8}" type="slidenum">
              <a:rPr lang="en-US" smtClean="0"/>
              <a:t>8</a:t>
            </a:fld>
            <a:endParaRPr lang="en-US" dirty="0"/>
          </a:p>
        </p:txBody>
      </p:sp>
      <p:pic>
        <p:nvPicPr>
          <p:cNvPr id="5" name="Picture 4"/>
          <p:cNvPicPr>
            <a:picLocks noChangeAspect="1"/>
          </p:cNvPicPr>
          <p:nvPr/>
        </p:nvPicPr>
        <p:blipFill>
          <a:blip r:embed="rId2"/>
          <a:stretch>
            <a:fillRect/>
          </a:stretch>
        </p:blipFill>
        <p:spPr>
          <a:xfrm>
            <a:off x="1415900" y="1760643"/>
            <a:ext cx="5766241" cy="5097357"/>
          </a:xfrm>
          <a:prstGeom prst="rect">
            <a:avLst/>
          </a:prstGeom>
        </p:spPr>
      </p:pic>
    </p:spTree>
    <p:extLst>
      <p:ext uri="{BB962C8B-B14F-4D97-AF65-F5344CB8AC3E}">
        <p14:creationId xmlns:p14="http://schemas.microsoft.com/office/powerpoint/2010/main" val="29885042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5063067" cy="5990479"/>
          </a:xfrm>
        </p:spPr>
        <p:txBody>
          <a:bodyPr>
            <a:noAutofit/>
          </a:bodyPr>
          <a:lstStyle/>
          <a:p>
            <a:pPr algn="l"/>
            <a:r>
              <a:rPr lang="en-US" sz="3600" b="1" dirty="0" smtClean="0"/>
              <a:t>IWOK </a:t>
            </a:r>
            <a:r>
              <a:rPr lang="mr-IN" sz="3600" b="1" dirty="0" smtClean="0"/>
              <a:t>–</a:t>
            </a:r>
            <a:r>
              <a:rPr lang="en-US" sz="3600" b="1" dirty="0" smtClean="0"/>
              <a:t> Indigenous Ways of Knowing </a:t>
            </a:r>
            <a:r>
              <a:rPr lang="en-US" sz="3600" dirty="0" smtClean="0"/>
              <a:t>in Living Story Webs of Relations to Community &amp; </a:t>
            </a:r>
            <a:r>
              <a:rPr lang="en-US" sz="3600" dirty="0"/>
              <a:t>Earth</a:t>
            </a:r>
            <a:br>
              <a:rPr lang="en-US" sz="3600" dirty="0"/>
            </a:br>
            <a:r>
              <a:rPr lang="en-US" sz="3600" dirty="0" err="1"/>
              <a:t>Kaua</a:t>
            </a:r>
            <a:r>
              <a:rPr lang="en-US" sz="3600" dirty="0"/>
              <a:t> e </a:t>
            </a:r>
            <a:r>
              <a:rPr lang="en-US" sz="3600" dirty="0" err="1"/>
              <a:t>takahia</a:t>
            </a:r>
            <a:r>
              <a:rPr lang="en-US" sz="3600" dirty="0"/>
              <a:t> </a:t>
            </a:r>
            <a:r>
              <a:rPr lang="en-US" sz="3600" dirty="0" err="1"/>
              <a:t>te</a:t>
            </a:r>
            <a:r>
              <a:rPr lang="en-US" sz="3600" dirty="0"/>
              <a:t> </a:t>
            </a:r>
            <a:r>
              <a:rPr lang="en-US" sz="3600" dirty="0" err="1"/>
              <a:t>mana</a:t>
            </a:r>
            <a:r>
              <a:rPr lang="en-US" sz="3600" dirty="0"/>
              <a:t> o </a:t>
            </a:r>
            <a:r>
              <a:rPr lang="en-US" sz="3600" dirty="0" err="1"/>
              <a:t>te</a:t>
            </a:r>
            <a:r>
              <a:rPr lang="en-US" sz="3600" dirty="0"/>
              <a:t> </a:t>
            </a:r>
            <a:r>
              <a:rPr lang="en-US" sz="3600" dirty="0" err="1"/>
              <a:t>tangata</a:t>
            </a:r>
            <a:r>
              <a:rPr lang="en-US" sz="3600" dirty="0"/>
              <a:t> </a:t>
            </a:r>
            <a:r>
              <a:rPr lang="en-US" sz="3600" dirty="0" err="1"/>
              <a:t>Nga</a:t>
            </a:r>
            <a:r>
              <a:rPr lang="en-US" sz="3600" dirty="0"/>
              <a:t> </a:t>
            </a:r>
            <a:r>
              <a:rPr lang="en-US" sz="3600" dirty="0" err="1"/>
              <a:t>Huia</a:t>
            </a:r>
            <a:r>
              <a:rPr lang="en-US" sz="3600" dirty="0"/>
              <a:t> Te Awe Kotuku – </a:t>
            </a:r>
            <a:r>
              <a:rPr lang="en-US" sz="3600" b="1" dirty="0"/>
              <a:t>Don’t trample on the integrity of the people</a:t>
            </a:r>
            <a:r>
              <a:rPr lang="en-US" sz="3600" dirty="0"/>
              <a:t> -- cited in Tuhiwai Smith 1999: 120</a:t>
            </a:r>
          </a:p>
        </p:txBody>
      </p:sp>
      <p:sp>
        <p:nvSpPr>
          <p:cNvPr id="3" name="Slide Number Placeholder 2"/>
          <p:cNvSpPr>
            <a:spLocks noGrp="1"/>
          </p:cNvSpPr>
          <p:nvPr>
            <p:ph type="sldNum" sz="quarter" idx="12"/>
          </p:nvPr>
        </p:nvSpPr>
        <p:spPr/>
        <p:txBody>
          <a:bodyPr/>
          <a:lstStyle/>
          <a:p>
            <a:fld id="{D12AA694-00EB-4F4B-AABB-6F50FB178914}" type="slidenum">
              <a:rPr lang="en-US" smtClean="0"/>
              <a:t>9</a:t>
            </a:fld>
            <a:endParaRPr lang="en-US"/>
          </a:p>
        </p:txBody>
      </p:sp>
      <p:pic>
        <p:nvPicPr>
          <p:cNvPr id="5" name="Picture 4"/>
          <p:cNvPicPr>
            <a:picLocks noChangeAspect="1"/>
          </p:cNvPicPr>
          <p:nvPr/>
        </p:nvPicPr>
        <p:blipFill>
          <a:blip r:embed="rId2"/>
          <a:stretch>
            <a:fillRect/>
          </a:stretch>
        </p:blipFill>
        <p:spPr>
          <a:xfrm>
            <a:off x="5672667" y="473973"/>
            <a:ext cx="3367492" cy="5046181"/>
          </a:xfrm>
          <a:prstGeom prst="rect">
            <a:avLst/>
          </a:prstGeom>
        </p:spPr>
      </p:pic>
    </p:spTree>
    <p:extLst>
      <p:ext uri="{BB962C8B-B14F-4D97-AF65-F5344CB8AC3E}">
        <p14:creationId xmlns:p14="http://schemas.microsoft.com/office/powerpoint/2010/main" val="1854587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11045</TotalTime>
  <Words>1963</Words>
  <Application>Microsoft Macintosh PowerPoint</Application>
  <PresentationFormat>On-screen Show (4:3)</PresentationFormat>
  <Paragraphs>148</Paragraphs>
  <Slides>42</Slides>
  <Notes>11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Living Story alternatives to Western Narrative Globalization and Human Extinction</vt:lpstr>
      <vt:lpstr>Finland’s story shows equality is the best route to happiness</vt:lpstr>
      <vt:lpstr>Aalto-yliopisto </vt:lpstr>
      <vt:lpstr>Who Will Inherit the Earth?</vt:lpstr>
      <vt:lpstr>PowerPoint Presentation</vt:lpstr>
      <vt:lpstr>What is 6th Extinction</vt:lpstr>
      <vt:lpstr>What is Globalization doing to End the World in your children’s children’s lifetime?</vt:lpstr>
      <vt:lpstr>Myth: Globalization has no alternative</vt:lpstr>
      <vt:lpstr>IWOK – Indigenous Ways of Knowing in Living Story Webs of Relations to Community &amp; Earth Kaua e takahia te mana o te tangata Nga Huia Te Awe Kotuku – Don’t trample on the integrity of the people -- cited in Tuhiwai Smith 1999: 120</vt:lpstr>
      <vt:lpstr>What is Living Story Web?</vt:lpstr>
      <vt:lpstr>Living Stories look like this too</vt:lpstr>
      <vt:lpstr>PowerPoint Presentation</vt:lpstr>
      <vt:lpstr>CIW Indigenous Storytelling</vt:lpstr>
      <vt:lpstr>How can you help end global slavery supply chain?</vt:lpstr>
      <vt:lpstr>PowerPoint Presentation</vt:lpstr>
      <vt:lpstr>Pause for Q&amp;A</vt:lpstr>
      <vt:lpstr>Purchasing-Power-Parity PPP</vt:lpstr>
      <vt:lpstr>Boje’s Counternarrative to  Neoliberal Price Parity Narrative</vt:lpstr>
      <vt:lpstr>The Rise of ANTENARRATIVE </vt:lpstr>
      <vt:lpstr>2011 – breakthrough into top-tier </vt:lpstr>
      <vt:lpstr>2012 – breakthrough in prospective sensemaking being recognized</vt:lpstr>
      <vt:lpstr>2015 –from 2 B’s to 5B’s</vt:lpstr>
      <vt:lpstr>2016 – Antenarrative spreads</vt:lpstr>
      <vt:lpstr>Riach, Rumens, &amp; Tyler (2016)</vt:lpstr>
      <vt:lpstr>PAUSE for Q&amp;A</vt:lpstr>
      <vt:lpstr>Deconstructing Apple’s CSR narrative</vt:lpstr>
      <vt:lpstr>Democratic Republic on of Congo (DRC) HIDDEN COSTS Counternarrative</vt:lpstr>
      <vt:lpstr>Hidden Costs of Globalization</vt:lpstr>
      <vt:lpstr>Cell-phone’s 3T’s + Gold</vt:lpstr>
      <vt:lpstr>Dieselgate</vt:lpstr>
      <vt:lpstr>Storytelling of 3T’s in our Cars</vt:lpstr>
      <vt:lpstr>ANTENARRATIVE-BEFORE</vt:lpstr>
      <vt:lpstr>PowerPoint Presentation</vt:lpstr>
      <vt:lpstr>ANTENARRATIVE-BENEATH</vt:lpstr>
      <vt:lpstr>ANTENARRATIVE BETWEEN</vt:lpstr>
      <vt:lpstr>PowerPoint Presentation</vt:lpstr>
      <vt:lpstr>ANTENARRATIVE BETS</vt:lpstr>
      <vt:lpstr>As we approach 6th Extinction</vt:lpstr>
      <vt:lpstr>Forecaring in not so ethical way</vt:lpstr>
      <vt:lpstr>In Sum</vt:lpstr>
      <vt:lpstr>Pause for Q&amp;A</vt:lpstr>
      <vt:lpstr>THANK YOU</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Social Responsibility and Ethics of US Corporations?</dc:title>
  <dc:creator>David Boje</dc:creator>
  <cp:lastModifiedBy>David Boje</cp:lastModifiedBy>
  <cp:revision>178</cp:revision>
  <dcterms:created xsi:type="dcterms:W3CDTF">2018-02-06T13:13:06Z</dcterms:created>
  <dcterms:modified xsi:type="dcterms:W3CDTF">2018-05-25T10:49:56Z</dcterms:modified>
</cp:coreProperties>
</file>